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Anton"/>
      <p:regular r:id="rId24"/>
    </p:embeddedFont>
    <p:embeddedFont>
      <p:font typeface="Montserrat SemiBold"/>
      <p:regular r:id="rId25"/>
      <p:bold r:id="rId26"/>
      <p:italic r:id="rId27"/>
      <p:boldItalic r:id="rId28"/>
    </p:embeddedFont>
    <p:embeddedFont>
      <p:font typeface="Roboto"/>
      <p:regular r:id="rId29"/>
      <p:bold r:id="rId30"/>
      <p:italic r:id="rId31"/>
      <p:boldItalic r:id="rId32"/>
    </p:embeddedFont>
    <p:embeddedFont>
      <p:font typeface="Poppins"/>
      <p:bold r:id="rId33"/>
      <p:boldItalic r:id="rId34"/>
    </p:embeddedFont>
    <p:embeddedFont>
      <p:font typeface="Poppins Medium"/>
      <p:regular r:id="rId35"/>
      <p:bold r:id="rId36"/>
      <p:italic r:id="rId37"/>
      <p:boldItalic r:id="rId38"/>
    </p:embeddedFont>
    <p:embeddedFont>
      <p:font typeface="Poppins Black"/>
      <p:bold r:id="rId39"/>
      <p:boldItalic r:id="rId40"/>
    </p:embeddedFont>
    <p:embeddedFont>
      <p:font typeface="Poppins SemiBold"/>
      <p:regular r:id="rId41"/>
      <p:bold r:id="rId42"/>
      <p:italic r:id="rId43"/>
      <p:boldItalic r:id="rId44"/>
    </p:embeddedFont>
    <p:embeddedFont>
      <p:font typeface="Open Sans Light"/>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Black-boldItalic.fntdata"/><Relationship Id="rId20" Type="http://schemas.openxmlformats.org/officeDocument/2006/relationships/slide" Target="slides/slide14.xml"/><Relationship Id="rId42" Type="http://schemas.openxmlformats.org/officeDocument/2006/relationships/font" Target="fonts/PoppinsSemiBold-bold.fntdata"/><Relationship Id="rId41" Type="http://schemas.openxmlformats.org/officeDocument/2006/relationships/font" Target="fonts/PoppinsSemiBold-regular.fntdata"/><Relationship Id="rId22" Type="http://schemas.openxmlformats.org/officeDocument/2006/relationships/slide" Target="slides/slide16.xml"/><Relationship Id="rId44" Type="http://schemas.openxmlformats.org/officeDocument/2006/relationships/font" Target="fonts/PoppinsSemiBold-boldItalic.fntdata"/><Relationship Id="rId21" Type="http://schemas.openxmlformats.org/officeDocument/2006/relationships/slide" Target="slides/slide15.xml"/><Relationship Id="rId43" Type="http://schemas.openxmlformats.org/officeDocument/2006/relationships/font" Target="fonts/PoppinsSemiBold-italic.fntdata"/><Relationship Id="rId24" Type="http://schemas.openxmlformats.org/officeDocument/2006/relationships/font" Target="fonts/Anton-regular.fntdata"/><Relationship Id="rId46" Type="http://schemas.openxmlformats.org/officeDocument/2006/relationships/font" Target="fonts/OpenSansLight-bold.fntdata"/><Relationship Id="rId23" Type="http://schemas.openxmlformats.org/officeDocument/2006/relationships/slide" Target="slides/slide17.xml"/><Relationship Id="rId45" Type="http://schemas.openxmlformats.org/officeDocument/2006/relationships/font" Target="fonts/OpenSans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SemiBold-bold.fntdata"/><Relationship Id="rId48" Type="http://schemas.openxmlformats.org/officeDocument/2006/relationships/font" Target="fonts/OpenSansLight-boldItalic.fntdata"/><Relationship Id="rId25" Type="http://schemas.openxmlformats.org/officeDocument/2006/relationships/font" Target="fonts/MontserratSemiBold-regular.fntdata"/><Relationship Id="rId47" Type="http://schemas.openxmlformats.org/officeDocument/2006/relationships/font" Target="fonts/OpenSansLight-italic.fntdata"/><Relationship Id="rId28" Type="http://schemas.openxmlformats.org/officeDocument/2006/relationships/font" Target="fonts/MontserratSemiBold-boldItalic.fntdata"/><Relationship Id="rId27" Type="http://schemas.openxmlformats.org/officeDocument/2006/relationships/font" Target="fonts/MontserratSemi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Poppins-bold.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PoppinsMedium-regular.fntdata"/><Relationship Id="rId12" Type="http://schemas.openxmlformats.org/officeDocument/2006/relationships/slide" Target="slides/slide6.xml"/><Relationship Id="rId34" Type="http://schemas.openxmlformats.org/officeDocument/2006/relationships/font" Target="fonts/Poppins-boldItalic.fntdata"/><Relationship Id="rId15" Type="http://schemas.openxmlformats.org/officeDocument/2006/relationships/slide" Target="slides/slide9.xml"/><Relationship Id="rId37" Type="http://schemas.openxmlformats.org/officeDocument/2006/relationships/font" Target="fonts/PoppinsMedium-italic.fntdata"/><Relationship Id="rId14" Type="http://schemas.openxmlformats.org/officeDocument/2006/relationships/slide" Target="slides/slide8.xml"/><Relationship Id="rId36" Type="http://schemas.openxmlformats.org/officeDocument/2006/relationships/font" Target="fonts/PoppinsMedium-bold.fntdata"/><Relationship Id="rId17" Type="http://schemas.openxmlformats.org/officeDocument/2006/relationships/slide" Target="slides/slide11.xml"/><Relationship Id="rId39" Type="http://schemas.openxmlformats.org/officeDocument/2006/relationships/font" Target="fonts/PoppinsBlack-bold.fntdata"/><Relationship Id="rId16" Type="http://schemas.openxmlformats.org/officeDocument/2006/relationships/slide" Target="slides/slide10.xml"/><Relationship Id="rId38" Type="http://schemas.openxmlformats.org/officeDocument/2006/relationships/font" Target="fonts/PoppinsMedium-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ed6f49973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1ed6f499732_1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ed6f499732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1ed6f499732_1_1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a8111e26a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2a8111e26a5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ed6f499732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1ed6f499732_1_1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a8111e26a5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2a8111e26a5_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a840ba436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2a840ba4361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a840ba436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2a840ba4361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a840ba4361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2a840ba4361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ed6f499732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1ed6f499732_1_1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ed6f49973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1ed6f499732_1_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ed6f499732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1ed6f499732_1_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ed6f499732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1ed6f499732_1_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ed6f499732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1ed6f499732_1_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ed6f499732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1ed6f499732_1_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ed6f499732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With a p-value of zero, it's highly unlikely that this correlation occurred by random chance. While, these correlations can provide insights into the relationships between different variables and the payment source please keep in mind that correlation does not imply causation, and further analysis is needed to understand the underlying factors influencing these relationships such as Socioeconomic Status, Education Level, Geographic Location, Cultural and Ethnic Considerations, Health Behaviors (smoking, alcohol consumption, diet), etc.</a:t>
            </a:r>
            <a:endParaRPr/>
          </a:p>
        </p:txBody>
      </p:sp>
      <p:sp>
        <p:nvSpPr>
          <p:cNvPr id="276" name="Google Shape;276;g1ed6f499732_1_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ed6f499732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1ed6f499732_1_1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a8111e26a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a8111e26a5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
        <p:nvSpPr>
          <p:cNvPr id="88" name="Google Shape;88;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9" name="Google Shape;89;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0" name="Google Shape;90;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1" name="Shape 91"/>
        <p:cNvGrpSpPr/>
        <p:nvPr/>
      </p:nvGrpSpPr>
      <p:grpSpPr>
        <a:xfrm>
          <a:off x="0" y="0"/>
          <a:ext cx="0" cy="0"/>
          <a:chOff x="0" y="0"/>
          <a:chExt cx="0" cy="0"/>
        </a:xfrm>
      </p:grpSpPr>
      <p:sp>
        <p:nvSpPr>
          <p:cNvPr id="92" name="Google Shape;92;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3" name="Google Shape;93;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94" name="Google Shape;94;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5" name="Google Shape;95;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6" name="Google Shape;96;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7" name="Shape 97"/>
        <p:cNvGrpSpPr/>
        <p:nvPr/>
      </p:nvGrpSpPr>
      <p:grpSpPr>
        <a:xfrm>
          <a:off x="0" y="0"/>
          <a:ext cx="0" cy="0"/>
          <a:chOff x="0" y="0"/>
          <a:chExt cx="0" cy="0"/>
        </a:xfrm>
      </p:grpSpPr>
      <p:sp>
        <p:nvSpPr>
          <p:cNvPr id="98" name="Google Shape;98;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9" name="Google Shape;99;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00" name="Google Shape;100;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1" name="Google Shape;101;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2" name="Google Shape;102;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5" name="Google Shape;105;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106" name="Google Shape;106;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7" name="Google Shape;107;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8" name="Google Shape;108;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9" name="Shape 109"/>
        <p:cNvGrpSpPr/>
        <p:nvPr/>
      </p:nvGrpSpPr>
      <p:grpSpPr>
        <a:xfrm>
          <a:off x="0" y="0"/>
          <a:ext cx="0" cy="0"/>
          <a:chOff x="0" y="0"/>
          <a:chExt cx="0" cy="0"/>
        </a:xfrm>
      </p:grpSpPr>
      <p:sp>
        <p:nvSpPr>
          <p:cNvPr id="110" name="Google Shape;110;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1" name="Google Shape;111;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12" name="Google Shape;112;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13" name="Google Shape;113;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4" name="Google Shape;114;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5" name="Google Shape;115;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6" name="Shape 116"/>
        <p:cNvGrpSpPr/>
        <p:nvPr/>
      </p:nvGrpSpPr>
      <p:grpSpPr>
        <a:xfrm>
          <a:off x="0" y="0"/>
          <a:ext cx="0" cy="0"/>
          <a:chOff x="0" y="0"/>
          <a:chExt cx="0" cy="0"/>
        </a:xfrm>
      </p:grpSpPr>
      <p:sp>
        <p:nvSpPr>
          <p:cNvPr id="117" name="Google Shape;117;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8" name="Google Shape;118;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19" name="Google Shape;119;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20" name="Google Shape;120;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21" name="Google Shape;121;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22" name="Google Shape;122;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 name="Shape 125"/>
        <p:cNvGrpSpPr/>
        <p:nvPr/>
      </p:nvGrpSpPr>
      <p:grpSpPr>
        <a:xfrm>
          <a:off x="0" y="0"/>
          <a:ext cx="0" cy="0"/>
          <a:chOff x="0" y="0"/>
          <a:chExt cx="0" cy="0"/>
        </a:xfrm>
      </p:grpSpPr>
      <p:sp>
        <p:nvSpPr>
          <p:cNvPr id="126" name="Google Shape;126;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7" name="Google Shape;127;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8" name="Google Shape;128;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9" name="Google Shape;129;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0" name="Shape 130"/>
        <p:cNvGrpSpPr/>
        <p:nvPr/>
      </p:nvGrpSpPr>
      <p:grpSpPr>
        <a:xfrm>
          <a:off x="0" y="0"/>
          <a:ext cx="0" cy="0"/>
          <a:chOff x="0" y="0"/>
          <a:chExt cx="0" cy="0"/>
        </a:xfrm>
      </p:grpSpPr>
      <p:sp>
        <p:nvSpPr>
          <p:cNvPr id="131" name="Google Shape;131;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32" name="Google Shape;132;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33" name="Google Shape;133;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34" name="Google Shape;134;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5" name="Google Shape;135;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6" name="Google Shape;136;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7" name="Shape 137"/>
        <p:cNvGrpSpPr/>
        <p:nvPr/>
      </p:nvGrpSpPr>
      <p:grpSpPr>
        <a:xfrm>
          <a:off x="0" y="0"/>
          <a:ext cx="0" cy="0"/>
          <a:chOff x="0" y="0"/>
          <a:chExt cx="0" cy="0"/>
        </a:xfrm>
      </p:grpSpPr>
      <p:sp>
        <p:nvSpPr>
          <p:cNvPr id="138" name="Google Shape;138;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39" name="Google Shape;139;p22"/>
          <p:cNvSpPr/>
          <p:nvPr>
            <p:ph idx="2" type="pic"/>
          </p:nvPr>
        </p:nvSpPr>
        <p:spPr>
          <a:xfrm>
            <a:off x="896144" y="306388"/>
            <a:ext cx="2743200" cy="2057400"/>
          </a:xfrm>
          <a:prstGeom prst="rect">
            <a:avLst/>
          </a:prstGeom>
          <a:noFill/>
          <a:ln>
            <a:noFill/>
          </a:ln>
        </p:spPr>
      </p:sp>
      <p:sp>
        <p:nvSpPr>
          <p:cNvPr id="140" name="Google Shape;140;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41" name="Google Shape;141;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2" name="Google Shape;142;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3" name="Google Shape;143;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4" name="Shape 144"/>
        <p:cNvGrpSpPr/>
        <p:nvPr/>
      </p:nvGrpSpPr>
      <p:grpSpPr>
        <a:xfrm>
          <a:off x="0" y="0"/>
          <a:ext cx="0" cy="0"/>
          <a:chOff x="0" y="0"/>
          <a:chExt cx="0" cy="0"/>
        </a:xfrm>
      </p:grpSpPr>
      <p:sp>
        <p:nvSpPr>
          <p:cNvPr id="145" name="Google Shape;145;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6" name="Google Shape;146;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47" name="Google Shape;147;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8" name="Google Shape;148;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9" name="Google Shape;149;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0" name="Shape 150"/>
        <p:cNvGrpSpPr/>
        <p:nvPr/>
      </p:nvGrpSpPr>
      <p:grpSpPr>
        <a:xfrm>
          <a:off x="0" y="0"/>
          <a:ext cx="0" cy="0"/>
          <a:chOff x="0" y="0"/>
          <a:chExt cx="0" cy="0"/>
        </a:xfrm>
      </p:grpSpPr>
      <p:sp>
        <p:nvSpPr>
          <p:cNvPr id="151" name="Google Shape;151;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52" name="Google Shape;152;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53" name="Google Shape;153;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4" name="Google Shape;154;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5" name="Google Shape;155;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 name="Shape 81"/>
        <p:cNvGrpSpPr/>
        <p:nvPr/>
      </p:nvGrpSpPr>
      <p:grpSpPr>
        <a:xfrm>
          <a:off x="0" y="0"/>
          <a:ext cx="0" cy="0"/>
          <a:chOff x="0" y="0"/>
          <a:chExt cx="0" cy="0"/>
        </a:xfrm>
      </p:grpSpPr>
      <p:sp>
        <p:nvSpPr>
          <p:cNvPr id="82" name="Google Shape;82;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83" name="Google Shape;83;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84" name="Google Shape;84;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85" name="Google Shape;85;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86" name="Google Shape;86;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15.png"/><Relationship Id="rId7"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24.png"/><Relationship Id="rId6"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37.png"/><Relationship Id="rId6"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38.png"/><Relationship Id="rId6"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29.png"/><Relationship Id="rId6"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hyperlink" Target="https://www.cdc.gov/nchs/data_access/vitalstatsonline.ht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515" l="0" r="0" t="-9516"/>
            </a:stretch>
          </a:blipFill>
          <a:ln>
            <a:noFill/>
          </a:ln>
        </p:spPr>
      </p:sp>
      <p:grpSp>
        <p:nvGrpSpPr>
          <p:cNvPr id="161" name="Google Shape;161;p25"/>
          <p:cNvGrpSpPr/>
          <p:nvPr/>
        </p:nvGrpSpPr>
        <p:grpSpPr>
          <a:xfrm>
            <a:off x="6858000" y="118574"/>
            <a:ext cx="2122234" cy="562119"/>
            <a:chOff x="0" y="-38100"/>
            <a:chExt cx="1678175" cy="444500"/>
          </a:xfrm>
        </p:grpSpPr>
        <p:sp>
          <p:nvSpPr>
            <p:cNvPr id="162" name="Google Shape;162;p25"/>
            <p:cNvSpPr/>
            <p:nvPr/>
          </p:nvSpPr>
          <p:spPr>
            <a:xfrm>
              <a:off x="0" y="0"/>
              <a:ext cx="1678175" cy="406400"/>
            </a:xfrm>
            <a:custGeom>
              <a:rect b="b" l="l" r="r" t="t"/>
              <a:pathLst>
                <a:path extrusionOk="0" h="406400" w="1678175">
                  <a:moveTo>
                    <a:pt x="1474975" y="0"/>
                  </a:moveTo>
                  <a:cubicBezTo>
                    <a:pt x="1587200" y="0"/>
                    <a:pt x="1678175" y="90976"/>
                    <a:pt x="1678175" y="203200"/>
                  </a:cubicBezTo>
                  <a:cubicBezTo>
                    <a:pt x="1678175" y="315424"/>
                    <a:pt x="1587200" y="406400"/>
                    <a:pt x="1474975" y="406400"/>
                  </a:cubicBezTo>
                  <a:lnTo>
                    <a:pt x="203200" y="406400"/>
                  </a:lnTo>
                  <a:cubicBezTo>
                    <a:pt x="90976" y="406400"/>
                    <a:pt x="0" y="315424"/>
                    <a:pt x="0" y="203200"/>
                  </a:cubicBezTo>
                  <a:cubicBezTo>
                    <a:pt x="0" y="90976"/>
                    <a:pt x="90976" y="0"/>
                    <a:pt x="203200" y="0"/>
                  </a:cubicBezTo>
                  <a:close/>
                </a:path>
              </a:pathLst>
            </a:custGeom>
            <a:solidFill>
              <a:srgbClr val="00949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3" name="Google Shape;163;p25"/>
            <p:cNvSpPr txBox="1"/>
            <p:nvPr/>
          </p:nvSpPr>
          <p:spPr>
            <a:xfrm>
              <a:off x="0" y="-38100"/>
              <a:ext cx="1678175" cy="444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164" name="Google Shape;164;p25"/>
          <p:cNvCxnSpPr/>
          <p:nvPr/>
        </p:nvCxnSpPr>
        <p:spPr>
          <a:xfrm rot="10800000">
            <a:off x="5884418" y="423724"/>
            <a:ext cx="2034699" cy="0"/>
          </a:xfrm>
          <a:prstGeom prst="straightConnector1">
            <a:avLst/>
          </a:prstGeom>
          <a:noFill/>
          <a:ln cap="flat" cmpd="sng" w="38100">
            <a:solidFill>
              <a:srgbClr val="00949D"/>
            </a:solidFill>
            <a:prstDash val="solid"/>
            <a:round/>
            <a:headEnd len="sm" w="sm" type="none"/>
            <a:tailEnd len="sm" w="sm" type="none"/>
          </a:ln>
        </p:spPr>
      </p:cxnSp>
      <p:sp>
        <p:nvSpPr>
          <p:cNvPr id="165" name="Google Shape;165;p25"/>
          <p:cNvSpPr/>
          <p:nvPr/>
        </p:nvSpPr>
        <p:spPr>
          <a:xfrm>
            <a:off x="3824509" y="2845467"/>
            <a:ext cx="142088" cy="142088"/>
          </a:xfrm>
          <a:custGeom>
            <a:rect b="b" l="l" r="r" t="t"/>
            <a:pathLst>
              <a:path extrusionOk="0" h="284175" w="284175">
                <a:moveTo>
                  <a:pt x="0" y="0"/>
                </a:moveTo>
                <a:lnTo>
                  <a:pt x="284174" y="0"/>
                </a:lnTo>
                <a:lnTo>
                  <a:pt x="284174" y="284174"/>
                </a:lnTo>
                <a:lnTo>
                  <a:pt x="0" y="284174"/>
                </a:lnTo>
                <a:lnTo>
                  <a:pt x="0" y="0"/>
                </a:lnTo>
                <a:close/>
              </a:path>
            </a:pathLst>
          </a:custGeom>
          <a:blipFill rotWithShape="1">
            <a:blip r:embed="rId4">
              <a:alphaModFix/>
            </a:blip>
            <a:stretch>
              <a:fillRect b="0" l="0" r="0" t="0"/>
            </a:stretch>
          </a:blipFill>
          <a:ln>
            <a:noFill/>
          </a:ln>
        </p:spPr>
      </p:sp>
      <p:sp>
        <p:nvSpPr>
          <p:cNvPr id="166" name="Google Shape;166;p25"/>
          <p:cNvSpPr/>
          <p:nvPr/>
        </p:nvSpPr>
        <p:spPr>
          <a:xfrm>
            <a:off x="4009459" y="2845467"/>
            <a:ext cx="142088" cy="142088"/>
          </a:xfrm>
          <a:custGeom>
            <a:rect b="b" l="l" r="r" t="t"/>
            <a:pathLst>
              <a:path extrusionOk="0" h="284175" w="284175">
                <a:moveTo>
                  <a:pt x="0" y="0"/>
                </a:moveTo>
                <a:lnTo>
                  <a:pt x="284175" y="0"/>
                </a:lnTo>
                <a:lnTo>
                  <a:pt x="284175" y="284174"/>
                </a:lnTo>
                <a:lnTo>
                  <a:pt x="0" y="284174"/>
                </a:lnTo>
                <a:lnTo>
                  <a:pt x="0" y="0"/>
                </a:lnTo>
                <a:close/>
              </a:path>
            </a:pathLst>
          </a:custGeom>
          <a:blipFill rotWithShape="1">
            <a:blip r:embed="rId5">
              <a:alphaModFix/>
            </a:blip>
            <a:stretch>
              <a:fillRect b="0" l="0" r="0" t="0"/>
            </a:stretch>
          </a:blipFill>
          <a:ln>
            <a:noFill/>
          </a:ln>
        </p:spPr>
      </p:sp>
      <p:sp>
        <p:nvSpPr>
          <p:cNvPr id="167" name="Google Shape;167;p25"/>
          <p:cNvSpPr/>
          <p:nvPr/>
        </p:nvSpPr>
        <p:spPr>
          <a:xfrm>
            <a:off x="4194409" y="2845467"/>
            <a:ext cx="142088" cy="142088"/>
          </a:xfrm>
          <a:custGeom>
            <a:rect b="b" l="l" r="r" t="t"/>
            <a:pathLst>
              <a:path extrusionOk="0" h="284175" w="284175">
                <a:moveTo>
                  <a:pt x="0" y="0"/>
                </a:moveTo>
                <a:lnTo>
                  <a:pt x="284175" y="0"/>
                </a:lnTo>
                <a:lnTo>
                  <a:pt x="284175" y="284174"/>
                </a:lnTo>
                <a:lnTo>
                  <a:pt x="0" y="284174"/>
                </a:lnTo>
                <a:lnTo>
                  <a:pt x="0" y="0"/>
                </a:lnTo>
                <a:close/>
              </a:path>
            </a:pathLst>
          </a:custGeom>
          <a:blipFill rotWithShape="1">
            <a:blip r:embed="rId6">
              <a:alphaModFix/>
            </a:blip>
            <a:stretch>
              <a:fillRect b="0" l="0" r="0" t="0"/>
            </a:stretch>
          </a:blipFill>
          <a:ln>
            <a:noFill/>
          </a:ln>
        </p:spPr>
      </p:sp>
      <p:sp>
        <p:nvSpPr>
          <p:cNvPr id="168" name="Google Shape;168;p25"/>
          <p:cNvSpPr txBox="1"/>
          <p:nvPr/>
        </p:nvSpPr>
        <p:spPr>
          <a:xfrm>
            <a:off x="3824500" y="1398576"/>
            <a:ext cx="5002200" cy="1446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4700" u="none" cap="none" strike="noStrike">
                <a:solidFill>
                  <a:srgbClr val="000000"/>
                </a:solidFill>
                <a:latin typeface="Anton"/>
                <a:ea typeface="Anton"/>
                <a:cs typeface="Anton"/>
                <a:sym typeface="Anton"/>
              </a:rPr>
              <a:t>UNITED STATES 2021 NATALITY ANALYSIS</a:t>
            </a:r>
            <a:endParaRPr sz="700"/>
          </a:p>
        </p:txBody>
      </p:sp>
      <p:sp>
        <p:nvSpPr>
          <p:cNvPr id="169" name="Google Shape;169;p25"/>
          <p:cNvSpPr txBox="1"/>
          <p:nvPr/>
        </p:nvSpPr>
        <p:spPr>
          <a:xfrm>
            <a:off x="4719500" y="2845475"/>
            <a:ext cx="3928800" cy="539100"/>
          </a:xfrm>
          <a:prstGeom prst="rect">
            <a:avLst/>
          </a:prstGeom>
          <a:noFill/>
          <a:ln>
            <a:noFill/>
          </a:ln>
        </p:spPr>
        <p:txBody>
          <a:bodyPr anchorCtr="0" anchor="t" bIns="0" lIns="0" spcFirstLastPara="1" rIns="0" wrap="square" tIns="0">
            <a:spAutoFit/>
          </a:bodyPr>
          <a:lstStyle/>
          <a:p>
            <a:pPr indent="0" lvl="0" marL="0" marR="0" rtl="0" algn="r">
              <a:lnSpc>
                <a:spcPct val="106001"/>
              </a:lnSpc>
              <a:spcBef>
                <a:spcPts val="0"/>
              </a:spcBef>
              <a:spcAft>
                <a:spcPts val="0"/>
              </a:spcAft>
              <a:buNone/>
            </a:pPr>
            <a:r>
              <a:rPr b="0" i="0" lang="en" sz="1700" u="none" cap="none" strike="noStrike">
                <a:solidFill>
                  <a:srgbClr val="007076"/>
                </a:solidFill>
                <a:latin typeface="Montserrat SemiBold"/>
                <a:ea typeface="Montserrat SemiBold"/>
                <a:cs typeface="Montserrat SemiBold"/>
                <a:sym typeface="Montserrat SemiBold"/>
              </a:rPr>
              <a:t>Examining birth related healthcare outcomes in privatized medicine</a:t>
            </a:r>
            <a:endParaRPr sz="700"/>
          </a:p>
        </p:txBody>
      </p:sp>
      <p:pic>
        <p:nvPicPr>
          <p:cNvPr id="170" name="Google Shape;170;p25"/>
          <p:cNvPicPr preferRelativeResize="0"/>
          <p:nvPr/>
        </p:nvPicPr>
        <p:blipFill rotWithShape="1">
          <a:blip r:embed="rId7">
            <a:alphaModFix/>
          </a:blip>
          <a:srcRect b="0" l="25098" r="21885" t="0"/>
          <a:stretch/>
        </p:blipFill>
        <p:spPr>
          <a:xfrm>
            <a:off x="-578650" y="-12"/>
            <a:ext cx="4260725" cy="5143501"/>
          </a:xfrm>
          <a:prstGeom prst="rect">
            <a:avLst/>
          </a:prstGeom>
          <a:noFill/>
          <a:ln>
            <a:noFill/>
          </a:ln>
        </p:spPr>
      </p:pic>
      <p:sp>
        <p:nvSpPr>
          <p:cNvPr id="171" name="Google Shape;171;p25"/>
          <p:cNvSpPr txBox="1"/>
          <p:nvPr/>
        </p:nvSpPr>
        <p:spPr>
          <a:xfrm>
            <a:off x="4387577" y="4488568"/>
            <a:ext cx="4260600" cy="517200"/>
          </a:xfrm>
          <a:prstGeom prst="rect">
            <a:avLst/>
          </a:prstGeom>
          <a:noFill/>
          <a:ln>
            <a:noFill/>
          </a:ln>
        </p:spPr>
        <p:txBody>
          <a:bodyPr anchorCtr="0" anchor="t" bIns="0" lIns="0" spcFirstLastPara="1" rIns="0" wrap="square" tIns="0">
            <a:spAutoFit/>
          </a:bodyPr>
          <a:lstStyle/>
          <a:p>
            <a:pPr indent="0" lvl="0" marL="0" marR="0" rtl="0" algn="r">
              <a:lnSpc>
                <a:spcPct val="140013"/>
              </a:lnSpc>
              <a:spcBef>
                <a:spcPts val="0"/>
              </a:spcBef>
              <a:spcAft>
                <a:spcPts val="0"/>
              </a:spcAft>
              <a:buNone/>
            </a:pPr>
            <a:r>
              <a:rPr b="1" i="0" lang="en" sz="1400" u="none" cap="none" strike="noStrike">
                <a:solidFill>
                  <a:srgbClr val="000000"/>
                </a:solidFill>
                <a:latin typeface="Poppins"/>
                <a:ea typeface="Poppins"/>
                <a:cs typeface="Poppins"/>
                <a:sym typeface="Poppins"/>
              </a:rPr>
              <a:t>Presented By:</a:t>
            </a:r>
            <a:r>
              <a:rPr b="0" i="0" lang="en" sz="1400" u="none" cap="none" strike="noStrike">
                <a:solidFill>
                  <a:srgbClr val="000000"/>
                </a:solidFill>
                <a:latin typeface="Poppins Medium"/>
                <a:ea typeface="Poppins Medium"/>
                <a:cs typeface="Poppins Medium"/>
                <a:sym typeface="Poppins Medium"/>
              </a:rPr>
              <a:t> Anthony Banda, Daniel Kenet, Emily Sims, and Jarret Baum </a:t>
            </a:r>
            <a:endParaRPr sz="700"/>
          </a:p>
        </p:txBody>
      </p:sp>
      <p:sp>
        <p:nvSpPr>
          <p:cNvPr id="172" name="Google Shape;172;p25"/>
          <p:cNvSpPr txBox="1"/>
          <p:nvPr/>
        </p:nvSpPr>
        <p:spPr>
          <a:xfrm>
            <a:off x="6777163" y="300580"/>
            <a:ext cx="2049600" cy="246300"/>
          </a:xfrm>
          <a:prstGeom prst="rect">
            <a:avLst/>
          </a:prstGeom>
          <a:noFill/>
          <a:ln>
            <a:noFill/>
          </a:ln>
        </p:spPr>
        <p:txBody>
          <a:bodyPr anchorCtr="0" anchor="t" bIns="0" lIns="0" spcFirstLastPara="1" rIns="0" wrap="square" tIns="0">
            <a:spAutoFit/>
          </a:bodyPr>
          <a:lstStyle/>
          <a:p>
            <a:pPr indent="0" lvl="0" marL="0" marR="0" rtl="0" algn="r">
              <a:lnSpc>
                <a:spcPct val="139987"/>
              </a:lnSpc>
              <a:spcBef>
                <a:spcPts val="0"/>
              </a:spcBef>
              <a:spcAft>
                <a:spcPts val="0"/>
              </a:spcAft>
              <a:buNone/>
            </a:pPr>
            <a:r>
              <a:rPr b="1" i="0" lang="en" sz="1600" u="none" cap="none" strike="noStrike">
                <a:solidFill>
                  <a:srgbClr val="FFFFFF"/>
                </a:solidFill>
                <a:latin typeface="Poppins Black"/>
                <a:ea typeface="Poppins Black"/>
                <a:cs typeface="Poppins Black"/>
                <a:sym typeface="Poppins Black"/>
              </a:rPr>
              <a:t>December 2023</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grpSp>
        <p:nvGrpSpPr>
          <p:cNvPr id="311" name="Google Shape;311;p34"/>
          <p:cNvGrpSpPr/>
          <p:nvPr/>
        </p:nvGrpSpPr>
        <p:grpSpPr>
          <a:xfrm rot="5570271">
            <a:off x="8131863" y="-236361"/>
            <a:ext cx="1258119" cy="1501422"/>
            <a:chOff x="-1" y="0"/>
            <a:chExt cx="3354984" cy="4003793"/>
          </a:xfrm>
        </p:grpSpPr>
        <p:sp>
          <p:nvSpPr>
            <p:cNvPr id="312" name="Google Shape;312;p34"/>
            <p:cNvSpPr/>
            <p:nvPr/>
          </p:nvSpPr>
          <p:spPr>
            <a:xfrm rot="10800000">
              <a:off x="144677" y="0"/>
              <a:ext cx="3210307" cy="3210307"/>
            </a:xfrm>
            <a:custGeom>
              <a:rect b="b" l="l" r="r" t="t"/>
              <a:pathLst>
                <a:path extrusionOk="0" h="3210307" w="3210307">
                  <a:moveTo>
                    <a:pt x="3210307" y="3210307"/>
                  </a:moveTo>
                  <a:lnTo>
                    <a:pt x="0" y="3210307"/>
                  </a:lnTo>
                  <a:lnTo>
                    <a:pt x="0" y="0"/>
                  </a:lnTo>
                  <a:lnTo>
                    <a:pt x="3210307" y="0"/>
                  </a:lnTo>
                  <a:lnTo>
                    <a:pt x="3210307" y="3210307"/>
                  </a:lnTo>
                  <a:close/>
                </a:path>
              </a:pathLst>
            </a:custGeom>
            <a:blipFill rotWithShape="1">
              <a:blip r:embed="rId3">
                <a:alphaModFix/>
              </a:blip>
              <a:stretch>
                <a:fillRect b="0" l="0" r="0" t="0"/>
              </a:stretch>
            </a:blipFill>
            <a:ln>
              <a:noFill/>
            </a:ln>
          </p:spPr>
        </p:sp>
        <p:sp>
          <p:nvSpPr>
            <p:cNvPr id="313" name="Google Shape;313;p34"/>
            <p:cNvSpPr/>
            <p:nvPr/>
          </p:nvSpPr>
          <p:spPr>
            <a:xfrm rot="-5400000">
              <a:off x="-432896" y="2705106"/>
              <a:ext cx="1731582" cy="865791"/>
            </a:xfrm>
            <a:custGeom>
              <a:rect b="b" l="l" r="r" t="t"/>
              <a:pathLst>
                <a:path extrusionOk="0" h="865791" w="1731582">
                  <a:moveTo>
                    <a:pt x="0" y="0"/>
                  </a:moveTo>
                  <a:lnTo>
                    <a:pt x="1731583" y="0"/>
                  </a:lnTo>
                  <a:lnTo>
                    <a:pt x="1731583" y="865791"/>
                  </a:lnTo>
                  <a:lnTo>
                    <a:pt x="0" y="865791"/>
                  </a:lnTo>
                  <a:lnTo>
                    <a:pt x="0" y="0"/>
                  </a:lnTo>
                  <a:close/>
                </a:path>
              </a:pathLst>
            </a:custGeom>
            <a:blipFill rotWithShape="1">
              <a:blip r:embed="rId4">
                <a:alphaModFix amt="50000"/>
              </a:blip>
              <a:stretch>
                <a:fillRect b="0" l="0" r="0" t="0"/>
              </a:stretch>
            </a:blipFill>
            <a:ln>
              <a:noFill/>
            </a:ln>
          </p:spPr>
        </p:sp>
      </p:grpSp>
      <p:sp>
        <p:nvSpPr>
          <p:cNvPr id="314" name="Google Shape;314;p34"/>
          <p:cNvSpPr txBox="1"/>
          <p:nvPr/>
        </p:nvSpPr>
        <p:spPr>
          <a:xfrm>
            <a:off x="237217" y="179364"/>
            <a:ext cx="6614100" cy="1034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2800" u="none" cap="none" strike="noStrike">
                <a:solidFill>
                  <a:srgbClr val="3D3D3D"/>
                </a:solidFill>
                <a:latin typeface="Poppins Black"/>
                <a:ea typeface="Poppins Black"/>
                <a:cs typeface="Poppins Black"/>
                <a:sym typeface="Poppins Black"/>
              </a:rPr>
              <a:t>Data Point </a:t>
            </a:r>
            <a:r>
              <a:rPr b="1" lang="en" sz="2800">
                <a:solidFill>
                  <a:srgbClr val="3D3D3D"/>
                </a:solidFill>
                <a:latin typeface="Poppins Black"/>
                <a:ea typeface="Poppins Black"/>
                <a:cs typeface="Poppins Black"/>
                <a:sym typeface="Poppins Black"/>
              </a:rPr>
              <a:t>4</a:t>
            </a:r>
            <a:r>
              <a:rPr b="1" i="0" lang="en" sz="2800" u="none" cap="none" strike="noStrike">
                <a:solidFill>
                  <a:srgbClr val="3D3D3D"/>
                </a:solidFill>
                <a:latin typeface="Poppins Black"/>
                <a:ea typeface="Poppins Black"/>
                <a:cs typeface="Poppins Black"/>
                <a:sym typeface="Poppins Black"/>
              </a:rPr>
              <a:t>:  </a:t>
            </a:r>
            <a:r>
              <a:rPr b="1" lang="en" sz="2800">
                <a:solidFill>
                  <a:srgbClr val="2D9F91"/>
                </a:solidFill>
                <a:latin typeface="Poppins Black"/>
                <a:ea typeface="Poppins Black"/>
                <a:cs typeface="Poppins Black"/>
                <a:sym typeface="Poppins Black"/>
              </a:rPr>
              <a:t>Mother’s age versus payment source</a:t>
            </a:r>
            <a:endParaRPr sz="700"/>
          </a:p>
        </p:txBody>
      </p:sp>
      <p:pic>
        <p:nvPicPr>
          <p:cNvPr id="315" name="Google Shape;315;p34"/>
          <p:cNvPicPr preferRelativeResize="0"/>
          <p:nvPr/>
        </p:nvPicPr>
        <p:blipFill>
          <a:blip r:embed="rId5">
            <a:alphaModFix/>
          </a:blip>
          <a:stretch>
            <a:fillRect/>
          </a:stretch>
        </p:blipFill>
        <p:spPr>
          <a:xfrm>
            <a:off x="-81274" y="1995076"/>
            <a:ext cx="4857676" cy="3621250"/>
          </a:xfrm>
          <a:prstGeom prst="rect">
            <a:avLst/>
          </a:prstGeom>
          <a:noFill/>
          <a:ln>
            <a:noFill/>
          </a:ln>
        </p:spPr>
      </p:pic>
      <p:sp>
        <p:nvSpPr>
          <p:cNvPr id="316" name="Google Shape;316;p34"/>
          <p:cNvSpPr txBox="1"/>
          <p:nvPr/>
        </p:nvSpPr>
        <p:spPr>
          <a:xfrm>
            <a:off x="126424" y="1339004"/>
            <a:ext cx="3657300" cy="3558900"/>
          </a:xfrm>
          <a:prstGeom prst="rect">
            <a:avLst/>
          </a:prstGeom>
          <a:noFill/>
          <a:ln>
            <a:noFill/>
          </a:ln>
        </p:spPr>
        <p:txBody>
          <a:bodyPr anchorCtr="0" anchor="t" bIns="0" lIns="0" spcFirstLastPara="1" rIns="0" wrap="square" tIns="0">
            <a:spAutoFit/>
          </a:bodyPr>
          <a:lstStyle/>
          <a:p>
            <a:pPr indent="-336550" lvl="0" marL="457200" rtl="0" algn="l">
              <a:lnSpc>
                <a:spcPct val="140005"/>
              </a:lnSpc>
              <a:spcBef>
                <a:spcPts val="0"/>
              </a:spcBef>
              <a:spcAft>
                <a:spcPts val="0"/>
              </a:spcAft>
              <a:buClr>
                <a:srgbClr val="3D3D3D"/>
              </a:buClr>
              <a:buSzPts val="1700"/>
              <a:buFont typeface="Poppins"/>
              <a:buChar char="●"/>
            </a:pPr>
            <a:r>
              <a:rPr lang="en" sz="1700">
                <a:solidFill>
                  <a:srgbClr val="3D3D3D"/>
                </a:solidFill>
                <a:latin typeface="Poppins"/>
                <a:ea typeface="Poppins"/>
                <a:cs typeface="Poppins"/>
                <a:sym typeface="Poppins"/>
              </a:rPr>
              <a:t>Military personnel insurance </a:t>
            </a:r>
            <a:endParaRPr sz="1700">
              <a:solidFill>
                <a:srgbClr val="3D3D3D"/>
              </a:solidFill>
              <a:latin typeface="Poppins"/>
              <a:ea typeface="Poppins"/>
              <a:cs typeface="Poppins"/>
              <a:sym typeface="Poppins"/>
            </a:endParaRPr>
          </a:p>
          <a:p>
            <a:pPr indent="-336550" lvl="0" marL="457200" rtl="0" algn="l">
              <a:lnSpc>
                <a:spcPct val="140005"/>
              </a:lnSpc>
              <a:spcBef>
                <a:spcPts val="0"/>
              </a:spcBef>
              <a:spcAft>
                <a:spcPts val="0"/>
              </a:spcAft>
              <a:buClr>
                <a:srgbClr val="3D3D3D"/>
              </a:buClr>
              <a:buSzPts val="1700"/>
              <a:buFont typeface="Poppins"/>
              <a:buChar char="●"/>
            </a:pPr>
            <a:r>
              <a:rPr lang="en" sz="1700">
                <a:solidFill>
                  <a:srgbClr val="3D3D3D"/>
                </a:solidFill>
                <a:latin typeface="Poppins"/>
                <a:ea typeface="Poppins"/>
                <a:cs typeface="Poppins"/>
                <a:sym typeface="Poppins"/>
              </a:rPr>
              <a:t>Similar numbers otherwise</a:t>
            </a:r>
            <a:endParaRPr sz="1700">
              <a:solidFill>
                <a:srgbClr val="3D3D3D"/>
              </a:solidFill>
              <a:latin typeface="Poppins"/>
              <a:ea typeface="Poppins"/>
              <a:cs typeface="Poppins"/>
              <a:sym typeface="Poppins"/>
            </a:endParaRPr>
          </a:p>
          <a:p>
            <a:pPr indent="0" lvl="0" marL="0" rtl="0" algn="l">
              <a:lnSpc>
                <a:spcPct val="140005"/>
              </a:lnSpc>
              <a:spcBef>
                <a:spcPts val="0"/>
              </a:spcBef>
              <a:spcAft>
                <a:spcPts val="0"/>
              </a:spcAft>
              <a:buNone/>
            </a:pPr>
            <a:r>
              <a:t/>
            </a:r>
            <a:endParaRPr sz="1700">
              <a:solidFill>
                <a:srgbClr val="3D3D3D"/>
              </a:solidFill>
              <a:latin typeface="Poppins"/>
              <a:ea typeface="Poppins"/>
              <a:cs typeface="Poppins"/>
              <a:sym typeface="Poppins"/>
            </a:endParaRPr>
          </a:p>
          <a:p>
            <a:pPr indent="0" lvl="0" marL="0" rtl="0" algn="l">
              <a:lnSpc>
                <a:spcPct val="140005"/>
              </a:lnSpc>
              <a:spcBef>
                <a:spcPts val="0"/>
              </a:spcBef>
              <a:spcAft>
                <a:spcPts val="0"/>
              </a:spcAft>
              <a:buNone/>
            </a:pPr>
            <a:r>
              <a:t/>
            </a:r>
            <a:endParaRPr sz="1700">
              <a:solidFill>
                <a:srgbClr val="3D3D3D"/>
              </a:solidFill>
              <a:latin typeface="Poppins"/>
              <a:ea typeface="Poppins"/>
              <a:cs typeface="Poppins"/>
              <a:sym typeface="Poppins"/>
            </a:endParaRPr>
          </a:p>
          <a:p>
            <a:pPr indent="0" lvl="0" marL="0" rtl="0" algn="l">
              <a:lnSpc>
                <a:spcPct val="140005"/>
              </a:lnSpc>
              <a:spcBef>
                <a:spcPts val="0"/>
              </a:spcBef>
              <a:spcAft>
                <a:spcPts val="0"/>
              </a:spcAft>
              <a:buNone/>
            </a:pPr>
            <a:r>
              <a:t/>
            </a:r>
            <a:endParaRPr sz="1700">
              <a:solidFill>
                <a:srgbClr val="3D3D3D"/>
              </a:solidFill>
              <a:latin typeface="Poppins"/>
              <a:ea typeface="Poppins"/>
              <a:cs typeface="Poppins"/>
              <a:sym typeface="Poppins"/>
            </a:endParaRPr>
          </a:p>
          <a:p>
            <a:pPr indent="0" lvl="0" marL="0" rtl="0" algn="l">
              <a:lnSpc>
                <a:spcPct val="140005"/>
              </a:lnSpc>
              <a:spcBef>
                <a:spcPts val="0"/>
              </a:spcBef>
              <a:spcAft>
                <a:spcPts val="0"/>
              </a:spcAft>
              <a:buNone/>
            </a:pPr>
            <a:r>
              <a:t/>
            </a:r>
            <a:endParaRPr sz="1700">
              <a:solidFill>
                <a:srgbClr val="3D3D3D"/>
              </a:solidFill>
              <a:latin typeface="Poppins"/>
              <a:ea typeface="Poppins"/>
              <a:cs typeface="Poppins"/>
              <a:sym typeface="Poppins"/>
            </a:endParaRPr>
          </a:p>
          <a:p>
            <a:pPr indent="0" lvl="0" marL="0" rtl="0" algn="l">
              <a:lnSpc>
                <a:spcPct val="140005"/>
              </a:lnSpc>
              <a:spcBef>
                <a:spcPts val="0"/>
              </a:spcBef>
              <a:spcAft>
                <a:spcPts val="0"/>
              </a:spcAft>
              <a:buNone/>
            </a:pPr>
            <a:r>
              <a:t/>
            </a:r>
            <a:endParaRPr sz="1700">
              <a:solidFill>
                <a:srgbClr val="3D3D3D"/>
              </a:solidFill>
              <a:latin typeface="Poppins"/>
              <a:ea typeface="Poppins"/>
              <a:cs typeface="Poppins"/>
              <a:sym typeface="Poppins"/>
            </a:endParaRPr>
          </a:p>
          <a:p>
            <a:pPr indent="0" lvl="0" marL="0" rtl="0" algn="l">
              <a:lnSpc>
                <a:spcPct val="140005"/>
              </a:lnSpc>
              <a:spcBef>
                <a:spcPts val="0"/>
              </a:spcBef>
              <a:spcAft>
                <a:spcPts val="0"/>
              </a:spcAft>
              <a:buNone/>
            </a:pPr>
            <a:r>
              <a:t/>
            </a:r>
            <a:endParaRPr sz="1700">
              <a:solidFill>
                <a:srgbClr val="3D3D3D"/>
              </a:solidFill>
              <a:latin typeface="Poppins"/>
              <a:ea typeface="Poppins"/>
              <a:cs typeface="Poppins"/>
              <a:sym typeface="Poppins"/>
            </a:endParaRPr>
          </a:p>
          <a:p>
            <a:pPr indent="0" lvl="0" marL="0" rtl="0" algn="l">
              <a:lnSpc>
                <a:spcPct val="140005"/>
              </a:lnSpc>
              <a:spcBef>
                <a:spcPts val="0"/>
              </a:spcBef>
              <a:spcAft>
                <a:spcPts val="0"/>
              </a:spcAft>
              <a:buNone/>
            </a:pPr>
            <a:r>
              <a:t/>
            </a:r>
            <a:endParaRPr sz="1700">
              <a:solidFill>
                <a:srgbClr val="3D3D3D"/>
              </a:solidFill>
              <a:latin typeface="Poppins"/>
              <a:ea typeface="Poppins"/>
              <a:cs typeface="Poppins"/>
              <a:sym typeface="Poppins"/>
            </a:endParaRPr>
          </a:p>
          <a:p>
            <a:pPr indent="0" lvl="0" marL="0" rtl="0" algn="l">
              <a:lnSpc>
                <a:spcPct val="140005"/>
              </a:lnSpc>
              <a:spcBef>
                <a:spcPts val="0"/>
              </a:spcBef>
              <a:spcAft>
                <a:spcPts val="0"/>
              </a:spcAft>
              <a:buNone/>
            </a:pPr>
            <a:r>
              <a:t/>
            </a:r>
            <a:endParaRPr sz="1700">
              <a:solidFill>
                <a:srgbClr val="3D3D3D"/>
              </a:solidFill>
              <a:latin typeface="Poppins"/>
              <a:ea typeface="Poppins"/>
              <a:cs typeface="Poppins"/>
              <a:sym typeface="Poppins"/>
            </a:endParaRPr>
          </a:p>
        </p:txBody>
      </p:sp>
      <p:sp>
        <p:nvSpPr>
          <p:cNvPr id="317" name="Google Shape;317;p34"/>
          <p:cNvSpPr txBox="1"/>
          <p:nvPr/>
        </p:nvSpPr>
        <p:spPr>
          <a:xfrm>
            <a:off x="4907025" y="1404125"/>
            <a:ext cx="3695100" cy="5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Poppins"/>
                <a:ea typeface="Poppins"/>
                <a:cs typeface="Poppins"/>
                <a:sym typeface="Poppins"/>
              </a:rPr>
              <a:t>Standard deviation of 5.66</a:t>
            </a:r>
            <a:endParaRPr sz="1600">
              <a:solidFill>
                <a:schemeClr val="dk1"/>
              </a:solidFill>
              <a:latin typeface="Poppins"/>
              <a:ea typeface="Poppins"/>
              <a:cs typeface="Poppins"/>
              <a:sym typeface="Poppins"/>
            </a:endParaRPr>
          </a:p>
        </p:txBody>
      </p:sp>
      <p:pic>
        <p:nvPicPr>
          <p:cNvPr id="318" name="Google Shape;318;p34"/>
          <p:cNvPicPr preferRelativeResize="0"/>
          <p:nvPr/>
        </p:nvPicPr>
        <p:blipFill>
          <a:blip r:embed="rId6">
            <a:alphaModFix/>
          </a:blip>
          <a:stretch>
            <a:fillRect/>
          </a:stretch>
        </p:blipFill>
        <p:spPr>
          <a:xfrm rot="4">
            <a:off x="4977113" y="2387262"/>
            <a:ext cx="3956626" cy="1146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grpSp>
        <p:nvGrpSpPr>
          <p:cNvPr id="323" name="Google Shape;323;p35"/>
          <p:cNvGrpSpPr/>
          <p:nvPr/>
        </p:nvGrpSpPr>
        <p:grpSpPr>
          <a:xfrm>
            <a:off x="6572250" y="0"/>
            <a:ext cx="5143480" cy="5143480"/>
            <a:chOff x="0" y="0"/>
            <a:chExt cx="812800" cy="812800"/>
          </a:xfrm>
        </p:grpSpPr>
        <p:sp>
          <p:nvSpPr>
            <p:cNvPr id="324" name="Google Shape;324;p3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9F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5" name="Google Shape;325;p35"/>
            <p:cNvSpPr txBox="1"/>
            <p:nvPr/>
          </p:nvSpPr>
          <p:spPr>
            <a:xfrm>
              <a:off x="76200" y="19050"/>
              <a:ext cx="660300" cy="717600"/>
            </a:xfrm>
            <a:prstGeom prst="rect">
              <a:avLst/>
            </a:prstGeom>
            <a:noFill/>
            <a:ln>
              <a:noFill/>
            </a:ln>
          </p:spPr>
          <p:txBody>
            <a:bodyPr anchorCtr="0" anchor="ctr" bIns="25400" lIns="25400" spcFirstLastPara="1" rIns="25400" wrap="square" tIns="25400">
              <a:noAutofit/>
            </a:bodyPr>
            <a:lstStyle/>
            <a:p>
              <a:pPr indent="0" lvl="0" marL="0" marR="0" rtl="0" algn="ctr">
                <a:lnSpc>
                  <a:spcPct val="178888"/>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26" name="Google Shape;326;p35"/>
          <p:cNvSpPr/>
          <p:nvPr/>
        </p:nvSpPr>
        <p:spPr>
          <a:xfrm rot="5400000">
            <a:off x="-92368" y="4000091"/>
            <a:ext cx="1203865" cy="1203865"/>
          </a:xfrm>
          <a:custGeom>
            <a:rect b="b" l="l" r="r" t="t"/>
            <a:pathLst>
              <a:path extrusionOk="0" h="2407730" w="2407730">
                <a:moveTo>
                  <a:pt x="2407731" y="2407731"/>
                </a:moveTo>
                <a:lnTo>
                  <a:pt x="0" y="2407731"/>
                </a:lnTo>
                <a:lnTo>
                  <a:pt x="0" y="0"/>
                </a:lnTo>
                <a:lnTo>
                  <a:pt x="2407731" y="0"/>
                </a:lnTo>
                <a:lnTo>
                  <a:pt x="2407731" y="2407731"/>
                </a:lnTo>
                <a:close/>
              </a:path>
            </a:pathLst>
          </a:custGeom>
          <a:blipFill rotWithShape="1">
            <a:blip r:embed="rId3">
              <a:alphaModFix/>
            </a:blip>
            <a:stretch>
              <a:fillRect b="0" l="0" r="0" t="0"/>
            </a:stretch>
          </a:blipFill>
          <a:ln>
            <a:noFill/>
          </a:ln>
        </p:spPr>
      </p:sp>
      <p:sp>
        <p:nvSpPr>
          <p:cNvPr id="327" name="Google Shape;327;p35"/>
          <p:cNvSpPr/>
          <p:nvPr/>
        </p:nvSpPr>
        <p:spPr>
          <a:xfrm rot="10800000">
            <a:off x="759711" y="4933538"/>
            <a:ext cx="649344" cy="324671"/>
          </a:xfrm>
          <a:custGeom>
            <a:rect b="b" l="l" r="r" t="t"/>
            <a:pathLst>
              <a:path extrusionOk="0" h="649343" w="1298687">
                <a:moveTo>
                  <a:pt x="0" y="0"/>
                </a:moveTo>
                <a:lnTo>
                  <a:pt x="1298687" y="0"/>
                </a:lnTo>
                <a:lnTo>
                  <a:pt x="1298687" y="649343"/>
                </a:lnTo>
                <a:lnTo>
                  <a:pt x="0" y="649343"/>
                </a:lnTo>
                <a:lnTo>
                  <a:pt x="0" y="0"/>
                </a:lnTo>
                <a:close/>
              </a:path>
            </a:pathLst>
          </a:custGeom>
          <a:blipFill rotWithShape="1">
            <a:blip r:embed="rId4">
              <a:alphaModFix amt="50000"/>
            </a:blip>
            <a:stretch>
              <a:fillRect b="0" l="0" r="0" t="0"/>
            </a:stretch>
          </a:blipFill>
          <a:ln>
            <a:noFill/>
          </a:ln>
        </p:spPr>
      </p:sp>
      <p:sp>
        <p:nvSpPr>
          <p:cNvPr id="328" name="Google Shape;328;p35"/>
          <p:cNvSpPr txBox="1"/>
          <p:nvPr/>
        </p:nvSpPr>
        <p:spPr>
          <a:xfrm>
            <a:off x="170200" y="96575"/>
            <a:ext cx="4401900" cy="129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2800" u="none" cap="none" strike="noStrike">
                <a:solidFill>
                  <a:srgbClr val="3D3D3D"/>
                </a:solidFill>
                <a:latin typeface="Poppins Black"/>
                <a:ea typeface="Poppins Black"/>
                <a:cs typeface="Poppins Black"/>
                <a:sym typeface="Poppins Black"/>
              </a:rPr>
              <a:t>Data Point </a:t>
            </a:r>
            <a:r>
              <a:rPr b="1" lang="en" sz="2800">
                <a:solidFill>
                  <a:srgbClr val="3D3D3D"/>
                </a:solidFill>
                <a:latin typeface="Poppins Black"/>
                <a:ea typeface="Poppins Black"/>
                <a:cs typeface="Poppins Black"/>
                <a:sym typeface="Poppins Black"/>
              </a:rPr>
              <a:t>5</a:t>
            </a:r>
            <a:r>
              <a:rPr b="1" i="0" lang="en" sz="2800" u="none" cap="none" strike="noStrike">
                <a:solidFill>
                  <a:srgbClr val="3D3D3D"/>
                </a:solidFill>
                <a:latin typeface="Poppins Black"/>
                <a:ea typeface="Poppins Black"/>
                <a:cs typeface="Poppins Black"/>
                <a:sym typeface="Poppins Black"/>
              </a:rPr>
              <a:t>:  </a:t>
            </a:r>
            <a:r>
              <a:rPr b="1" lang="en" sz="2800">
                <a:solidFill>
                  <a:srgbClr val="2D9F91"/>
                </a:solidFill>
                <a:latin typeface="Poppins Black"/>
                <a:ea typeface="Poppins Black"/>
                <a:cs typeface="Poppins Black"/>
                <a:sym typeface="Poppins Black"/>
              </a:rPr>
              <a:t>Birth Weight vs Payment  Source</a:t>
            </a:r>
            <a:endParaRPr sz="700"/>
          </a:p>
        </p:txBody>
      </p:sp>
      <p:sp>
        <p:nvSpPr>
          <p:cNvPr id="329" name="Google Shape;329;p35"/>
          <p:cNvSpPr txBox="1"/>
          <p:nvPr/>
        </p:nvSpPr>
        <p:spPr>
          <a:xfrm>
            <a:off x="170200" y="1748075"/>
            <a:ext cx="3624600" cy="2093400"/>
          </a:xfrm>
          <a:prstGeom prst="rect">
            <a:avLst/>
          </a:prstGeom>
          <a:noFill/>
          <a:ln>
            <a:noFill/>
          </a:ln>
        </p:spPr>
        <p:txBody>
          <a:bodyPr anchorCtr="0" anchor="t" bIns="0" lIns="0" spcFirstLastPara="1" rIns="0" wrap="square" tIns="0">
            <a:spAutoFit/>
          </a:bodyPr>
          <a:lstStyle/>
          <a:p>
            <a:pPr indent="0" lvl="0" marL="0" rtl="0" algn="l">
              <a:lnSpc>
                <a:spcPct val="140005"/>
              </a:lnSpc>
              <a:spcBef>
                <a:spcPts val="0"/>
              </a:spcBef>
              <a:spcAft>
                <a:spcPts val="0"/>
              </a:spcAft>
              <a:buNone/>
            </a:pPr>
            <a:r>
              <a:rPr lang="en" sz="1700">
                <a:solidFill>
                  <a:srgbClr val="3D3D3D"/>
                </a:solidFill>
                <a:latin typeface="Poppins"/>
                <a:ea typeface="Poppins"/>
                <a:cs typeface="Poppins"/>
                <a:sym typeface="Poppins"/>
              </a:rPr>
              <a:t>The </a:t>
            </a:r>
            <a:r>
              <a:rPr lang="en" sz="1700">
                <a:solidFill>
                  <a:srgbClr val="3D3D3D"/>
                </a:solidFill>
                <a:latin typeface="Poppins"/>
                <a:ea typeface="Poppins"/>
                <a:cs typeface="Poppins"/>
                <a:sym typeface="Poppins"/>
              </a:rPr>
              <a:t>majority</a:t>
            </a:r>
            <a:r>
              <a:rPr lang="en" sz="1700">
                <a:solidFill>
                  <a:srgbClr val="3D3D3D"/>
                </a:solidFill>
                <a:latin typeface="Poppins"/>
                <a:ea typeface="Poppins"/>
                <a:cs typeface="Poppins"/>
                <a:sym typeface="Poppins"/>
              </a:rPr>
              <a:t> of </a:t>
            </a:r>
            <a:r>
              <a:rPr lang="en" sz="1700">
                <a:solidFill>
                  <a:srgbClr val="3D3D3D"/>
                </a:solidFill>
                <a:latin typeface="Poppins"/>
                <a:ea typeface="Poppins"/>
                <a:cs typeface="Poppins"/>
                <a:sym typeface="Poppins"/>
              </a:rPr>
              <a:t>birth</a:t>
            </a:r>
            <a:r>
              <a:rPr lang="en" sz="1700">
                <a:solidFill>
                  <a:srgbClr val="3D3D3D"/>
                </a:solidFill>
                <a:latin typeface="Poppins"/>
                <a:ea typeface="Poppins"/>
                <a:cs typeface="Poppins"/>
                <a:sym typeface="Poppins"/>
              </a:rPr>
              <a:t> weights are between 4 and 10 pounds. </a:t>
            </a:r>
            <a:endParaRPr sz="1700">
              <a:solidFill>
                <a:srgbClr val="3D3D3D"/>
              </a:solidFill>
              <a:latin typeface="Poppins"/>
              <a:ea typeface="Poppins"/>
              <a:cs typeface="Poppins"/>
              <a:sym typeface="Poppins"/>
            </a:endParaRPr>
          </a:p>
          <a:p>
            <a:pPr indent="0" lvl="0" marL="0" rtl="0" algn="l">
              <a:lnSpc>
                <a:spcPct val="140005"/>
              </a:lnSpc>
              <a:spcBef>
                <a:spcPts val="0"/>
              </a:spcBef>
              <a:spcAft>
                <a:spcPts val="0"/>
              </a:spcAft>
              <a:buNone/>
            </a:pPr>
            <a:r>
              <a:t/>
            </a:r>
            <a:endParaRPr sz="1700">
              <a:solidFill>
                <a:srgbClr val="3D3D3D"/>
              </a:solidFill>
              <a:latin typeface="Poppins"/>
              <a:ea typeface="Poppins"/>
              <a:cs typeface="Poppins"/>
              <a:sym typeface="Poppins"/>
            </a:endParaRPr>
          </a:p>
          <a:p>
            <a:pPr indent="0" lvl="0" marL="0" rtl="0" algn="l">
              <a:lnSpc>
                <a:spcPct val="140005"/>
              </a:lnSpc>
              <a:spcBef>
                <a:spcPts val="0"/>
              </a:spcBef>
              <a:spcAft>
                <a:spcPts val="0"/>
              </a:spcAft>
              <a:buNone/>
            </a:pPr>
            <a:r>
              <a:rPr lang="en" sz="1700">
                <a:solidFill>
                  <a:srgbClr val="3D3D3D"/>
                </a:solidFill>
                <a:latin typeface="Poppins"/>
                <a:ea typeface="Poppins"/>
                <a:cs typeface="Poppins"/>
                <a:sym typeface="Poppins"/>
              </a:rPr>
              <a:t>The Private insurance birth group has a slightly higher average weight than the Medicaid group. </a:t>
            </a:r>
            <a:endParaRPr sz="1700">
              <a:solidFill>
                <a:srgbClr val="3D3D3D"/>
              </a:solidFill>
              <a:latin typeface="Poppins"/>
              <a:ea typeface="Poppins"/>
              <a:cs typeface="Poppins"/>
              <a:sym typeface="Poppins"/>
            </a:endParaRPr>
          </a:p>
        </p:txBody>
      </p:sp>
      <p:sp>
        <p:nvSpPr>
          <p:cNvPr id="330" name="Google Shape;330;p35"/>
          <p:cNvSpPr txBox="1"/>
          <p:nvPr/>
        </p:nvSpPr>
        <p:spPr>
          <a:xfrm>
            <a:off x="3769025" y="4849550"/>
            <a:ext cx="4521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331" name="Google Shape;331;p35"/>
          <p:cNvPicPr preferRelativeResize="0"/>
          <p:nvPr/>
        </p:nvPicPr>
        <p:blipFill>
          <a:blip r:embed="rId5">
            <a:alphaModFix/>
          </a:blip>
          <a:stretch>
            <a:fillRect/>
          </a:stretch>
        </p:blipFill>
        <p:spPr>
          <a:xfrm>
            <a:off x="4000527" y="478400"/>
            <a:ext cx="5143476" cy="46327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335" name="Shape 335"/>
        <p:cNvGrpSpPr/>
        <p:nvPr/>
      </p:nvGrpSpPr>
      <p:grpSpPr>
        <a:xfrm>
          <a:off x="0" y="0"/>
          <a:ext cx="0" cy="0"/>
          <a:chOff x="0" y="0"/>
          <a:chExt cx="0" cy="0"/>
        </a:xfrm>
      </p:grpSpPr>
      <p:grpSp>
        <p:nvGrpSpPr>
          <p:cNvPr id="336" name="Google Shape;336;p36"/>
          <p:cNvGrpSpPr/>
          <p:nvPr/>
        </p:nvGrpSpPr>
        <p:grpSpPr>
          <a:xfrm rot="5570271">
            <a:off x="8131863" y="-236361"/>
            <a:ext cx="1258119" cy="1501422"/>
            <a:chOff x="-1" y="0"/>
            <a:chExt cx="3354984" cy="4003793"/>
          </a:xfrm>
        </p:grpSpPr>
        <p:sp>
          <p:nvSpPr>
            <p:cNvPr id="337" name="Google Shape;337;p36"/>
            <p:cNvSpPr/>
            <p:nvPr/>
          </p:nvSpPr>
          <p:spPr>
            <a:xfrm rot="10800000">
              <a:off x="144677" y="0"/>
              <a:ext cx="3210307" cy="3210307"/>
            </a:xfrm>
            <a:custGeom>
              <a:rect b="b" l="l" r="r" t="t"/>
              <a:pathLst>
                <a:path extrusionOk="0" h="3210307" w="3210307">
                  <a:moveTo>
                    <a:pt x="3210307" y="3210307"/>
                  </a:moveTo>
                  <a:lnTo>
                    <a:pt x="0" y="3210307"/>
                  </a:lnTo>
                  <a:lnTo>
                    <a:pt x="0" y="0"/>
                  </a:lnTo>
                  <a:lnTo>
                    <a:pt x="3210307" y="0"/>
                  </a:lnTo>
                  <a:lnTo>
                    <a:pt x="3210307" y="3210307"/>
                  </a:lnTo>
                  <a:close/>
                </a:path>
              </a:pathLst>
            </a:custGeom>
            <a:blipFill rotWithShape="1">
              <a:blip r:embed="rId3">
                <a:alphaModFix/>
              </a:blip>
              <a:stretch>
                <a:fillRect b="0" l="0" r="0" t="0"/>
              </a:stretch>
            </a:blipFill>
            <a:ln>
              <a:noFill/>
            </a:ln>
          </p:spPr>
        </p:sp>
        <p:sp>
          <p:nvSpPr>
            <p:cNvPr id="338" name="Google Shape;338;p36"/>
            <p:cNvSpPr/>
            <p:nvPr/>
          </p:nvSpPr>
          <p:spPr>
            <a:xfrm rot="-5400000">
              <a:off x="-432896" y="2705106"/>
              <a:ext cx="1731582" cy="865791"/>
            </a:xfrm>
            <a:custGeom>
              <a:rect b="b" l="l" r="r" t="t"/>
              <a:pathLst>
                <a:path extrusionOk="0" h="865791" w="1731582">
                  <a:moveTo>
                    <a:pt x="0" y="0"/>
                  </a:moveTo>
                  <a:lnTo>
                    <a:pt x="1731583" y="0"/>
                  </a:lnTo>
                  <a:lnTo>
                    <a:pt x="1731583" y="865791"/>
                  </a:lnTo>
                  <a:lnTo>
                    <a:pt x="0" y="865791"/>
                  </a:lnTo>
                  <a:lnTo>
                    <a:pt x="0" y="0"/>
                  </a:lnTo>
                  <a:close/>
                </a:path>
              </a:pathLst>
            </a:custGeom>
            <a:blipFill rotWithShape="1">
              <a:blip r:embed="rId4">
                <a:alphaModFix amt="50000"/>
              </a:blip>
              <a:stretch>
                <a:fillRect b="0" l="0" r="0" t="0"/>
              </a:stretch>
            </a:blipFill>
            <a:ln>
              <a:noFill/>
            </a:ln>
          </p:spPr>
        </p:sp>
      </p:grpSp>
      <p:sp>
        <p:nvSpPr>
          <p:cNvPr id="339" name="Google Shape;339;p36"/>
          <p:cNvSpPr txBox="1"/>
          <p:nvPr/>
        </p:nvSpPr>
        <p:spPr>
          <a:xfrm>
            <a:off x="237217" y="179364"/>
            <a:ext cx="6614100" cy="1034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2800" u="none" cap="none" strike="noStrike">
                <a:solidFill>
                  <a:srgbClr val="3D3D3D"/>
                </a:solidFill>
                <a:latin typeface="Poppins Black"/>
                <a:ea typeface="Poppins Black"/>
                <a:cs typeface="Poppins Black"/>
                <a:sym typeface="Poppins Black"/>
              </a:rPr>
              <a:t>Data Point </a:t>
            </a:r>
            <a:r>
              <a:rPr b="1" lang="en" sz="2800">
                <a:solidFill>
                  <a:srgbClr val="3D3D3D"/>
                </a:solidFill>
                <a:latin typeface="Poppins Black"/>
                <a:ea typeface="Poppins Black"/>
                <a:cs typeface="Poppins Black"/>
                <a:sym typeface="Poppins Black"/>
              </a:rPr>
              <a:t>6</a:t>
            </a:r>
            <a:r>
              <a:rPr b="1" i="0" lang="en" sz="2800" u="none" cap="none" strike="noStrike">
                <a:solidFill>
                  <a:srgbClr val="3D3D3D"/>
                </a:solidFill>
                <a:latin typeface="Poppins Black"/>
                <a:ea typeface="Poppins Black"/>
                <a:cs typeface="Poppins Black"/>
                <a:sym typeface="Poppins Black"/>
              </a:rPr>
              <a:t>:  </a:t>
            </a:r>
            <a:r>
              <a:rPr b="1" lang="en" sz="2800">
                <a:solidFill>
                  <a:srgbClr val="2D9F91"/>
                </a:solidFill>
                <a:latin typeface="Poppins Black"/>
                <a:ea typeface="Poppins Black"/>
                <a:cs typeface="Poppins Black"/>
                <a:sym typeface="Poppins Black"/>
              </a:rPr>
              <a:t>previous children versus risks of low/higher weight</a:t>
            </a:r>
            <a:endParaRPr sz="700"/>
          </a:p>
        </p:txBody>
      </p:sp>
      <p:sp>
        <p:nvSpPr>
          <p:cNvPr id="340" name="Google Shape;340;p36"/>
          <p:cNvSpPr txBox="1"/>
          <p:nvPr/>
        </p:nvSpPr>
        <p:spPr>
          <a:xfrm>
            <a:off x="140425" y="1250350"/>
            <a:ext cx="6657600" cy="443400"/>
          </a:xfrm>
          <a:prstGeom prst="rect">
            <a:avLst/>
          </a:prstGeom>
          <a:noFill/>
          <a:ln>
            <a:noFill/>
          </a:ln>
        </p:spPr>
        <p:txBody>
          <a:bodyPr anchorCtr="0" anchor="t" bIns="0" lIns="0" spcFirstLastPara="1" rIns="0" wrap="square" tIns="0">
            <a:spAutoFit/>
          </a:bodyPr>
          <a:lstStyle/>
          <a:p>
            <a:pPr indent="-304800" lvl="0" marL="457200" marR="0" rtl="0" algn="l">
              <a:lnSpc>
                <a:spcPct val="140005"/>
              </a:lnSpc>
              <a:spcBef>
                <a:spcPts val="0"/>
              </a:spcBef>
              <a:spcAft>
                <a:spcPts val="0"/>
              </a:spcAft>
              <a:buClr>
                <a:srgbClr val="3D3D3D"/>
              </a:buClr>
              <a:buSzPts val="1200"/>
              <a:buFont typeface="Poppins"/>
              <a:buChar char="●"/>
            </a:pPr>
            <a:r>
              <a:t/>
            </a:r>
            <a:endParaRPr sz="1200">
              <a:solidFill>
                <a:srgbClr val="3D3D3D"/>
              </a:solidFill>
              <a:latin typeface="Poppins"/>
              <a:ea typeface="Poppins"/>
              <a:cs typeface="Poppins"/>
              <a:sym typeface="Poppins"/>
            </a:endParaRPr>
          </a:p>
          <a:p>
            <a:pPr indent="0" lvl="0" marL="457200" marR="0" rtl="0" algn="l">
              <a:lnSpc>
                <a:spcPct val="140005"/>
              </a:lnSpc>
              <a:spcBef>
                <a:spcPts val="0"/>
              </a:spcBef>
              <a:spcAft>
                <a:spcPts val="0"/>
              </a:spcAft>
              <a:buNone/>
            </a:pPr>
            <a:r>
              <a:t/>
            </a:r>
            <a:endParaRPr sz="1200">
              <a:solidFill>
                <a:srgbClr val="3D3D3D"/>
              </a:solidFill>
              <a:latin typeface="Poppins"/>
              <a:ea typeface="Poppins"/>
              <a:cs typeface="Poppins"/>
              <a:sym typeface="Poppins"/>
            </a:endParaRPr>
          </a:p>
        </p:txBody>
      </p:sp>
      <p:grpSp>
        <p:nvGrpSpPr>
          <p:cNvPr id="341" name="Google Shape;341;p36"/>
          <p:cNvGrpSpPr/>
          <p:nvPr/>
        </p:nvGrpSpPr>
        <p:grpSpPr>
          <a:xfrm>
            <a:off x="0" y="4000649"/>
            <a:ext cx="3074091" cy="3074091"/>
            <a:chOff x="0" y="0"/>
            <a:chExt cx="812800" cy="812800"/>
          </a:xfrm>
        </p:grpSpPr>
        <p:sp>
          <p:nvSpPr>
            <p:cNvPr id="342" name="Google Shape;342;p3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D7BB">
                <a:alpha val="49803"/>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3" name="Google Shape;343;p36"/>
            <p:cNvSpPr txBox="1"/>
            <p:nvPr/>
          </p:nvSpPr>
          <p:spPr>
            <a:xfrm>
              <a:off x="76200" y="19050"/>
              <a:ext cx="660400" cy="717550"/>
            </a:xfrm>
            <a:prstGeom prst="rect">
              <a:avLst/>
            </a:prstGeom>
            <a:noFill/>
            <a:ln>
              <a:noFill/>
            </a:ln>
          </p:spPr>
          <p:txBody>
            <a:bodyPr anchorCtr="0" anchor="ctr" bIns="25400" lIns="25400" spcFirstLastPara="1" rIns="25400" wrap="square" tIns="25400">
              <a:noAutofit/>
            </a:bodyPr>
            <a:lstStyle/>
            <a:p>
              <a:pPr indent="0" lvl="0" marL="0" marR="0" rtl="0" algn="ctr">
                <a:lnSpc>
                  <a:spcPct val="178888"/>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344" name="Google Shape;344;p36"/>
          <p:cNvPicPr preferRelativeResize="0"/>
          <p:nvPr/>
        </p:nvPicPr>
        <p:blipFill>
          <a:blip r:embed="rId5">
            <a:alphaModFix/>
          </a:blip>
          <a:stretch>
            <a:fillRect/>
          </a:stretch>
        </p:blipFill>
        <p:spPr>
          <a:xfrm>
            <a:off x="-222466" y="1250350"/>
            <a:ext cx="5484216" cy="2742108"/>
          </a:xfrm>
          <a:prstGeom prst="rect">
            <a:avLst/>
          </a:prstGeom>
          <a:noFill/>
          <a:ln>
            <a:noFill/>
          </a:ln>
        </p:spPr>
      </p:pic>
      <p:pic>
        <p:nvPicPr>
          <p:cNvPr id="345" name="Google Shape;345;p36"/>
          <p:cNvPicPr preferRelativeResize="0"/>
          <p:nvPr/>
        </p:nvPicPr>
        <p:blipFill>
          <a:blip r:embed="rId6">
            <a:alphaModFix/>
          </a:blip>
          <a:stretch>
            <a:fillRect/>
          </a:stretch>
        </p:blipFill>
        <p:spPr>
          <a:xfrm>
            <a:off x="4781375" y="1574100"/>
            <a:ext cx="4281350" cy="2646175"/>
          </a:xfrm>
          <a:prstGeom prst="rect">
            <a:avLst/>
          </a:prstGeom>
          <a:noFill/>
          <a:ln>
            <a:noFill/>
          </a:ln>
        </p:spPr>
      </p:pic>
      <p:sp>
        <p:nvSpPr>
          <p:cNvPr id="346" name="Google Shape;346;p36"/>
          <p:cNvSpPr txBox="1"/>
          <p:nvPr/>
        </p:nvSpPr>
        <p:spPr>
          <a:xfrm>
            <a:off x="81300" y="4160625"/>
            <a:ext cx="4441500" cy="9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With age, the risks become more </a:t>
            </a:r>
            <a:r>
              <a:rPr lang="en" sz="1600">
                <a:solidFill>
                  <a:schemeClr val="dk1"/>
                </a:solidFill>
                <a:latin typeface="Calibri"/>
                <a:ea typeface="Calibri"/>
                <a:cs typeface="Calibri"/>
                <a:sym typeface="Calibri"/>
              </a:rPr>
              <a:t>prevalent, and first pregnancies tend to have more complications than following ones (age pending)</a:t>
            </a:r>
            <a:endParaRPr sz="16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350" name="Shape 350"/>
        <p:cNvGrpSpPr/>
        <p:nvPr/>
      </p:nvGrpSpPr>
      <p:grpSpPr>
        <a:xfrm>
          <a:off x="0" y="0"/>
          <a:ext cx="0" cy="0"/>
          <a:chOff x="0" y="0"/>
          <a:chExt cx="0" cy="0"/>
        </a:xfrm>
      </p:grpSpPr>
      <p:grpSp>
        <p:nvGrpSpPr>
          <p:cNvPr id="351" name="Google Shape;351;p37"/>
          <p:cNvGrpSpPr/>
          <p:nvPr/>
        </p:nvGrpSpPr>
        <p:grpSpPr>
          <a:xfrm rot="5570600">
            <a:off x="8131951" y="-236420"/>
            <a:ext cx="1257990" cy="1501268"/>
            <a:chOff x="0" y="0"/>
            <a:chExt cx="3354984" cy="4003793"/>
          </a:xfrm>
        </p:grpSpPr>
        <p:sp>
          <p:nvSpPr>
            <p:cNvPr id="352" name="Google Shape;352;p37"/>
            <p:cNvSpPr/>
            <p:nvPr/>
          </p:nvSpPr>
          <p:spPr>
            <a:xfrm rot="10800000">
              <a:off x="144677" y="0"/>
              <a:ext cx="3210307" cy="3210307"/>
            </a:xfrm>
            <a:custGeom>
              <a:rect b="b" l="l" r="r" t="t"/>
              <a:pathLst>
                <a:path extrusionOk="0" h="3210307" w="3210307">
                  <a:moveTo>
                    <a:pt x="3210307" y="3210307"/>
                  </a:moveTo>
                  <a:lnTo>
                    <a:pt x="0" y="3210307"/>
                  </a:lnTo>
                  <a:lnTo>
                    <a:pt x="0" y="0"/>
                  </a:lnTo>
                  <a:lnTo>
                    <a:pt x="3210307" y="0"/>
                  </a:lnTo>
                  <a:lnTo>
                    <a:pt x="3210307" y="3210307"/>
                  </a:lnTo>
                  <a:close/>
                </a:path>
              </a:pathLst>
            </a:custGeom>
            <a:blipFill rotWithShape="1">
              <a:blip r:embed="rId3">
                <a:alphaModFix/>
              </a:blip>
              <a:stretch>
                <a:fillRect b="0" l="0" r="0" t="0"/>
              </a:stretch>
            </a:blipFill>
            <a:ln>
              <a:noFill/>
            </a:ln>
          </p:spPr>
        </p:sp>
        <p:sp>
          <p:nvSpPr>
            <p:cNvPr id="353" name="Google Shape;353;p37"/>
            <p:cNvSpPr/>
            <p:nvPr/>
          </p:nvSpPr>
          <p:spPr>
            <a:xfrm rot="-5400000">
              <a:off x="-432896" y="2705106"/>
              <a:ext cx="1731582" cy="865791"/>
            </a:xfrm>
            <a:custGeom>
              <a:rect b="b" l="l" r="r" t="t"/>
              <a:pathLst>
                <a:path extrusionOk="0" h="865791" w="1731582">
                  <a:moveTo>
                    <a:pt x="0" y="0"/>
                  </a:moveTo>
                  <a:lnTo>
                    <a:pt x="1731583" y="0"/>
                  </a:lnTo>
                  <a:lnTo>
                    <a:pt x="1731583" y="865791"/>
                  </a:lnTo>
                  <a:lnTo>
                    <a:pt x="0" y="865791"/>
                  </a:lnTo>
                  <a:lnTo>
                    <a:pt x="0" y="0"/>
                  </a:lnTo>
                  <a:close/>
                </a:path>
              </a:pathLst>
            </a:custGeom>
            <a:blipFill rotWithShape="1">
              <a:blip r:embed="rId4">
                <a:alphaModFix amt="50000"/>
              </a:blip>
              <a:stretch>
                <a:fillRect b="0" l="0" r="0" t="0"/>
              </a:stretch>
            </a:blipFill>
            <a:ln>
              <a:noFill/>
            </a:ln>
          </p:spPr>
        </p:sp>
      </p:grpSp>
      <p:sp>
        <p:nvSpPr>
          <p:cNvPr id="354" name="Google Shape;354;p37"/>
          <p:cNvSpPr txBox="1"/>
          <p:nvPr/>
        </p:nvSpPr>
        <p:spPr>
          <a:xfrm>
            <a:off x="237228" y="179375"/>
            <a:ext cx="8712300" cy="1034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2800" u="none" cap="none" strike="noStrike">
                <a:solidFill>
                  <a:srgbClr val="3D3D3D"/>
                </a:solidFill>
                <a:latin typeface="Poppins Black"/>
                <a:ea typeface="Poppins Black"/>
                <a:cs typeface="Poppins Black"/>
                <a:sym typeface="Poppins Black"/>
              </a:rPr>
              <a:t>Data Point </a:t>
            </a:r>
            <a:r>
              <a:rPr b="1" lang="en" sz="2800">
                <a:solidFill>
                  <a:srgbClr val="3D3D3D"/>
                </a:solidFill>
                <a:latin typeface="Poppins Black"/>
                <a:ea typeface="Poppins Black"/>
                <a:cs typeface="Poppins Black"/>
                <a:sym typeface="Poppins Black"/>
              </a:rPr>
              <a:t>6</a:t>
            </a:r>
            <a:r>
              <a:rPr b="1" i="0" lang="en" sz="2800" u="none" cap="none" strike="noStrike">
                <a:solidFill>
                  <a:srgbClr val="3D3D3D"/>
                </a:solidFill>
                <a:latin typeface="Poppins Black"/>
                <a:ea typeface="Poppins Black"/>
                <a:cs typeface="Poppins Black"/>
                <a:sym typeface="Poppins Black"/>
              </a:rPr>
              <a:t>:  </a:t>
            </a:r>
            <a:r>
              <a:rPr b="1" lang="en" sz="2800">
                <a:solidFill>
                  <a:srgbClr val="2D9F91"/>
                </a:solidFill>
                <a:latin typeface="Poppins Black"/>
                <a:ea typeface="Poppins Black"/>
                <a:cs typeface="Poppins Black"/>
                <a:sym typeface="Poppins Black"/>
              </a:rPr>
              <a:t>low weight and high weight babies versus payment source</a:t>
            </a:r>
            <a:endParaRPr sz="700"/>
          </a:p>
        </p:txBody>
      </p:sp>
      <p:sp>
        <p:nvSpPr>
          <p:cNvPr id="355" name="Google Shape;355;p37"/>
          <p:cNvSpPr txBox="1"/>
          <p:nvPr/>
        </p:nvSpPr>
        <p:spPr>
          <a:xfrm>
            <a:off x="0" y="1243775"/>
            <a:ext cx="6657600" cy="443400"/>
          </a:xfrm>
          <a:prstGeom prst="rect">
            <a:avLst/>
          </a:prstGeom>
          <a:noFill/>
          <a:ln>
            <a:noFill/>
          </a:ln>
        </p:spPr>
        <p:txBody>
          <a:bodyPr anchorCtr="0" anchor="t" bIns="0" lIns="0" spcFirstLastPara="1" rIns="0" wrap="square" tIns="0">
            <a:spAutoFit/>
          </a:bodyPr>
          <a:lstStyle/>
          <a:p>
            <a:pPr indent="-304800" lvl="0" marL="457200" marR="0" rtl="0" algn="l">
              <a:lnSpc>
                <a:spcPct val="140005"/>
              </a:lnSpc>
              <a:spcBef>
                <a:spcPts val="0"/>
              </a:spcBef>
              <a:spcAft>
                <a:spcPts val="0"/>
              </a:spcAft>
              <a:buClr>
                <a:srgbClr val="3D3D3D"/>
              </a:buClr>
              <a:buSzPts val="1200"/>
              <a:buFont typeface="Poppins"/>
              <a:buChar char="●"/>
            </a:pPr>
            <a:r>
              <a:rPr lang="en" sz="1200">
                <a:solidFill>
                  <a:srgbClr val="3D3D3D"/>
                </a:solidFill>
                <a:latin typeface="Poppins"/>
                <a:ea typeface="Poppins"/>
                <a:cs typeface="Poppins"/>
                <a:sym typeface="Poppins"/>
              </a:rPr>
              <a:t>Government sided distribution for lower weight</a:t>
            </a:r>
            <a:endParaRPr sz="1200">
              <a:solidFill>
                <a:srgbClr val="3D3D3D"/>
              </a:solidFill>
              <a:latin typeface="Poppins"/>
              <a:ea typeface="Poppins"/>
              <a:cs typeface="Poppins"/>
              <a:sym typeface="Poppins"/>
            </a:endParaRPr>
          </a:p>
          <a:p>
            <a:pPr indent="-304800" lvl="0" marL="457200" marR="0" rtl="0" algn="l">
              <a:lnSpc>
                <a:spcPct val="140005"/>
              </a:lnSpc>
              <a:spcBef>
                <a:spcPts val="0"/>
              </a:spcBef>
              <a:spcAft>
                <a:spcPts val="0"/>
              </a:spcAft>
              <a:buClr>
                <a:srgbClr val="3D3D3D"/>
              </a:buClr>
              <a:buSzPts val="1200"/>
              <a:buFont typeface="Poppins"/>
              <a:buChar char="●"/>
            </a:pPr>
            <a:r>
              <a:rPr lang="en" sz="1200">
                <a:solidFill>
                  <a:srgbClr val="3D3D3D"/>
                </a:solidFill>
                <a:latin typeface="Poppins"/>
                <a:ea typeface="Poppins"/>
                <a:cs typeface="Poppins"/>
                <a:sym typeface="Poppins"/>
              </a:rPr>
              <a:t>No access to healthy foods with higher weight</a:t>
            </a:r>
            <a:endParaRPr sz="1200">
              <a:solidFill>
                <a:srgbClr val="3D3D3D"/>
              </a:solidFill>
              <a:latin typeface="Poppins"/>
              <a:ea typeface="Poppins"/>
              <a:cs typeface="Poppins"/>
              <a:sym typeface="Poppins"/>
            </a:endParaRPr>
          </a:p>
        </p:txBody>
      </p:sp>
      <p:pic>
        <p:nvPicPr>
          <p:cNvPr id="356" name="Google Shape;356;p37"/>
          <p:cNvPicPr preferRelativeResize="0"/>
          <p:nvPr/>
        </p:nvPicPr>
        <p:blipFill>
          <a:blip r:embed="rId5">
            <a:alphaModFix/>
          </a:blip>
          <a:stretch>
            <a:fillRect/>
          </a:stretch>
        </p:blipFill>
        <p:spPr>
          <a:xfrm>
            <a:off x="4176650" y="1991288"/>
            <a:ext cx="5365200" cy="3043125"/>
          </a:xfrm>
          <a:prstGeom prst="rect">
            <a:avLst/>
          </a:prstGeom>
          <a:noFill/>
          <a:ln>
            <a:noFill/>
          </a:ln>
        </p:spPr>
      </p:pic>
      <p:grpSp>
        <p:nvGrpSpPr>
          <p:cNvPr id="357" name="Google Shape;357;p37"/>
          <p:cNvGrpSpPr/>
          <p:nvPr/>
        </p:nvGrpSpPr>
        <p:grpSpPr>
          <a:xfrm>
            <a:off x="0" y="4000649"/>
            <a:ext cx="3074091" cy="3074091"/>
            <a:chOff x="0" y="0"/>
            <a:chExt cx="812800" cy="812800"/>
          </a:xfrm>
        </p:grpSpPr>
        <p:sp>
          <p:nvSpPr>
            <p:cNvPr id="358" name="Google Shape;358;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D7BB">
                <a:alpha val="498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9" name="Google Shape;359;p37"/>
            <p:cNvSpPr txBox="1"/>
            <p:nvPr/>
          </p:nvSpPr>
          <p:spPr>
            <a:xfrm>
              <a:off x="76200" y="19050"/>
              <a:ext cx="660300" cy="717600"/>
            </a:xfrm>
            <a:prstGeom prst="rect">
              <a:avLst/>
            </a:prstGeom>
            <a:noFill/>
            <a:ln>
              <a:noFill/>
            </a:ln>
          </p:spPr>
          <p:txBody>
            <a:bodyPr anchorCtr="0" anchor="ctr" bIns="25400" lIns="25400" spcFirstLastPara="1" rIns="25400" wrap="square" tIns="25400">
              <a:noAutofit/>
            </a:bodyPr>
            <a:lstStyle/>
            <a:p>
              <a:pPr indent="0" lvl="0" marL="0" marR="0" rtl="0" algn="ctr">
                <a:lnSpc>
                  <a:spcPct val="178888"/>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360" name="Google Shape;360;p37"/>
          <p:cNvPicPr preferRelativeResize="0"/>
          <p:nvPr/>
        </p:nvPicPr>
        <p:blipFill>
          <a:blip r:embed="rId6">
            <a:alphaModFix/>
          </a:blip>
          <a:stretch>
            <a:fillRect/>
          </a:stretch>
        </p:blipFill>
        <p:spPr>
          <a:xfrm>
            <a:off x="140425" y="1975800"/>
            <a:ext cx="5226924" cy="3074100"/>
          </a:xfrm>
          <a:prstGeom prst="rect">
            <a:avLst/>
          </a:prstGeom>
          <a:noFill/>
          <a:ln>
            <a:noFill/>
          </a:ln>
        </p:spPr>
      </p:pic>
      <p:sp>
        <p:nvSpPr>
          <p:cNvPr id="361" name="Google Shape;361;p37"/>
          <p:cNvSpPr txBox="1"/>
          <p:nvPr/>
        </p:nvSpPr>
        <p:spPr>
          <a:xfrm>
            <a:off x="6325900" y="783350"/>
            <a:ext cx="2387100" cy="11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Poppins"/>
                <a:ea typeface="Poppins"/>
                <a:cs typeface="Poppins"/>
                <a:sym typeface="Poppins"/>
              </a:rPr>
              <a:t>WHO: “The average weight of a baby born at 37–40 weeks ranges from 5 lb 8 oz to 8 lb 13 oz.”</a:t>
            </a:r>
            <a:endParaRPr sz="1300">
              <a:solidFill>
                <a:schemeClr val="dk1"/>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365" name="Shape 365"/>
        <p:cNvGrpSpPr/>
        <p:nvPr/>
      </p:nvGrpSpPr>
      <p:grpSpPr>
        <a:xfrm>
          <a:off x="0" y="0"/>
          <a:ext cx="0" cy="0"/>
          <a:chOff x="0" y="0"/>
          <a:chExt cx="0" cy="0"/>
        </a:xfrm>
      </p:grpSpPr>
      <p:grpSp>
        <p:nvGrpSpPr>
          <p:cNvPr id="366" name="Google Shape;366;p38"/>
          <p:cNvGrpSpPr/>
          <p:nvPr/>
        </p:nvGrpSpPr>
        <p:grpSpPr>
          <a:xfrm rot="5570600">
            <a:off x="8131951" y="-236420"/>
            <a:ext cx="1257990" cy="1501268"/>
            <a:chOff x="0" y="0"/>
            <a:chExt cx="3354984" cy="4003793"/>
          </a:xfrm>
        </p:grpSpPr>
        <p:sp>
          <p:nvSpPr>
            <p:cNvPr id="367" name="Google Shape;367;p38"/>
            <p:cNvSpPr/>
            <p:nvPr/>
          </p:nvSpPr>
          <p:spPr>
            <a:xfrm rot="10800000">
              <a:off x="144677" y="0"/>
              <a:ext cx="3210307" cy="3210307"/>
            </a:xfrm>
            <a:custGeom>
              <a:rect b="b" l="l" r="r" t="t"/>
              <a:pathLst>
                <a:path extrusionOk="0" h="3210307" w="3210307">
                  <a:moveTo>
                    <a:pt x="3210307" y="3210307"/>
                  </a:moveTo>
                  <a:lnTo>
                    <a:pt x="0" y="3210307"/>
                  </a:lnTo>
                  <a:lnTo>
                    <a:pt x="0" y="0"/>
                  </a:lnTo>
                  <a:lnTo>
                    <a:pt x="3210307" y="0"/>
                  </a:lnTo>
                  <a:lnTo>
                    <a:pt x="3210307" y="3210307"/>
                  </a:lnTo>
                  <a:close/>
                </a:path>
              </a:pathLst>
            </a:custGeom>
            <a:blipFill rotWithShape="1">
              <a:blip r:embed="rId3">
                <a:alphaModFix/>
              </a:blip>
              <a:stretch>
                <a:fillRect b="0" l="0" r="0" t="0"/>
              </a:stretch>
            </a:blipFill>
            <a:ln>
              <a:noFill/>
            </a:ln>
          </p:spPr>
        </p:sp>
        <p:sp>
          <p:nvSpPr>
            <p:cNvPr id="368" name="Google Shape;368;p38"/>
            <p:cNvSpPr/>
            <p:nvPr/>
          </p:nvSpPr>
          <p:spPr>
            <a:xfrm rot="-5400000">
              <a:off x="-432896" y="2705106"/>
              <a:ext cx="1731582" cy="865791"/>
            </a:xfrm>
            <a:custGeom>
              <a:rect b="b" l="l" r="r" t="t"/>
              <a:pathLst>
                <a:path extrusionOk="0" h="865791" w="1731582">
                  <a:moveTo>
                    <a:pt x="0" y="0"/>
                  </a:moveTo>
                  <a:lnTo>
                    <a:pt x="1731583" y="0"/>
                  </a:lnTo>
                  <a:lnTo>
                    <a:pt x="1731583" y="865791"/>
                  </a:lnTo>
                  <a:lnTo>
                    <a:pt x="0" y="865791"/>
                  </a:lnTo>
                  <a:lnTo>
                    <a:pt x="0" y="0"/>
                  </a:lnTo>
                  <a:close/>
                </a:path>
              </a:pathLst>
            </a:custGeom>
            <a:blipFill rotWithShape="1">
              <a:blip r:embed="rId4">
                <a:alphaModFix amt="50000"/>
              </a:blip>
              <a:stretch>
                <a:fillRect b="0" l="0" r="0" t="0"/>
              </a:stretch>
            </a:blipFill>
            <a:ln>
              <a:noFill/>
            </a:ln>
          </p:spPr>
        </p:sp>
      </p:grpSp>
      <p:sp>
        <p:nvSpPr>
          <p:cNvPr id="369" name="Google Shape;369;p38"/>
          <p:cNvSpPr txBox="1"/>
          <p:nvPr/>
        </p:nvSpPr>
        <p:spPr>
          <a:xfrm>
            <a:off x="237228" y="179375"/>
            <a:ext cx="8712300" cy="1034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2800" u="none" cap="none" strike="noStrike">
                <a:solidFill>
                  <a:srgbClr val="3D3D3D"/>
                </a:solidFill>
                <a:latin typeface="Poppins Black"/>
                <a:ea typeface="Poppins Black"/>
                <a:cs typeface="Poppins Black"/>
                <a:sym typeface="Poppins Black"/>
              </a:rPr>
              <a:t>Data Point </a:t>
            </a:r>
            <a:r>
              <a:rPr b="1" lang="en" sz="2800">
                <a:solidFill>
                  <a:srgbClr val="3D3D3D"/>
                </a:solidFill>
                <a:latin typeface="Poppins Black"/>
                <a:ea typeface="Poppins Black"/>
                <a:cs typeface="Poppins Black"/>
                <a:sym typeface="Poppins Black"/>
              </a:rPr>
              <a:t>7</a:t>
            </a:r>
            <a:r>
              <a:rPr b="1" i="0" lang="en" sz="2800" u="none" cap="none" strike="noStrike">
                <a:solidFill>
                  <a:srgbClr val="3D3D3D"/>
                </a:solidFill>
                <a:latin typeface="Poppins Black"/>
                <a:ea typeface="Poppins Black"/>
                <a:cs typeface="Poppins Black"/>
                <a:sym typeface="Poppins Black"/>
              </a:rPr>
              <a:t>: </a:t>
            </a:r>
            <a:r>
              <a:rPr b="1" lang="en" sz="2800">
                <a:solidFill>
                  <a:srgbClr val="2D9F91"/>
                </a:solidFill>
                <a:latin typeface="Poppins Black"/>
                <a:ea typeface="Poppins Black"/>
                <a:cs typeface="Poppins Black"/>
                <a:sym typeface="Poppins Black"/>
              </a:rPr>
              <a:t>Infertility Treatment and Payment Methods used</a:t>
            </a:r>
            <a:endParaRPr sz="700">
              <a:solidFill>
                <a:srgbClr val="2D9F91"/>
              </a:solidFill>
            </a:endParaRPr>
          </a:p>
        </p:txBody>
      </p:sp>
      <p:grpSp>
        <p:nvGrpSpPr>
          <p:cNvPr id="370" name="Google Shape;370;p38"/>
          <p:cNvGrpSpPr/>
          <p:nvPr/>
        </p:nvGrpSpPr>
        <p:grpSpPr>
          <a:xfrm>
            <a:off x="0" y="4000649"/>
            <a:ext cx="3074091" cy="3074091"/>
            <a:chOff x="0" y="0"/>
            <a:chExt cx="812800" cy="812800"/>
          </a:xfrm>
        </p:grpSpPr>
        <p:sp>
          <p:nvSpPr>
            <p:cNvPr id="371" name="Google Shape;371;p3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D7BB">
                <a:alpha val="498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72" name="Google Shape;372;p38"/>
            <p:cNvSpPr txBox="1"/>
            <p:nvPr/>
          </p:nvSpPr>
          <p:spPr>
            <a:xfrm>
              <a:off x="76200" y="19050"/>
              <a:ext cx="660300" cy="717600"/>
            </a:xfrm>
            <a:prstGeom prst="rect">
              <a:avLst/>
            </a:prstGeom>
            <a:noFill/>
            <a:ln>
              <a:noFill/>
            </a:ln>
          </p:spPr>
          <p:txBody>
            <a:bodyPr anchorCtr="0" anchor="ctr" bIns="25400" lIns="25400" spcFirstLastPara="1" rIns="25400" wrap="square" tIns="25400">
              <a:noAutofit/>
            </a:bodyPr>
            <a:lstStyle/>
            <a:p>
              <a:pPr indent="0" lvl="0" marL="0" marR="0" rtl="0" algn="ctr">
                <a:lnSpc>
                  <a:spcPct val="178888"/>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373" name="Google Shape;373;p38"/>
          <p:cNvPicPr preferRelativeResize="0"/>
          <p:nvPr/>
        </p:nvPicPr>
        <p:blipFill>
          <a:blip r:embed="rId5">
            <a:alphaModFix/>
          </a:blip>
          <a:stretch>
            <a:fillRect/>
          </a:stretch>
        </p:blipFill>
        <p:spPr>
          <a:xfrm>
            <a:off x="145275" y="1358650"/>
            <a:ext cx="4528451" cy="3589224"/>
          </a:xfrm>
          <a:prstGeom prst="rect">
            <a:avLst/>
          </a:prstGeom>
          <a:noFill/>
          <a:ln>
            <a:noFill/>
          </a:ln>
        </p:spPr>
      </p:pic>
      <p:sp>
        <p:nvSpPr>
          <p:cNvPr id="374" name="Google Shape;374;p38"/>
          <p:cNvSpPr txBox="1"/>
          <p:nvPr/>
        </p:nvSpPr>
        <p:spPr>
          <a:xfrm>
            <a:off x="5226225" y="2518950"/>
            <a:ext cx="3627300" cy="20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oppins"/>
                <a:ea typeface="Poppins"/>
                <a:cs typeface="Poppins"/>
                <a:sym typeface="Poppins"/>
              </a:rPr>
              <a:t>Examining The Data:</a:t>
            </a:r>
            <a:endParaRPr b="1" sz="1200">
              <a:solidFill>
                <a:schemeClr val="dk1"/>
              </a:solidFill>
              <a:latin typeface="Poppins"/>
              <a:ea typeface="Poppins"/>
              <a:cs typeface="Poppins"/>
              <a:sym typeface="Poppins"/>
            </a:endParaRPr>
          </a:p>
          <a:p>
            <a:pPr indent="0" lvl="0" marL="0" rtl="0" algn="ctr">
              <a:spcBef>
                <a:spcPts val="0"/>
              </a:spcBef>
              <a:spcAft>
                <a:spcPts val="0"/>
              </a:spcAft>
              <a:buNone/>
            </a:pPr>
            <a:r>
              <a:t/>
            </a:r>
            <a:endParaRPr b="1"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Emphasis on financial avenues for infertility assistance.</a:t>
            </a:r>
            <a:endParaRPr sz="1200">
              <a:solidFill>
                <a:schemeClr val="dk1"/>
              </a:solidFill>
              <a:latin typeface="Poppins"/>
              <a:ea typeface="Poppins"/>
              <a:cs typeface="Poppins"/>
              <a:sym typeface="Poppins"/>
            </a:endParaRPr>
          </a:p>
          <a:p>
            <a:pPr indent="0" lvl="0" marL="914400" rtl="0" algn="l">
              <a:spcBef>
                <a:spcPts val="0"/>
              </a:spcBef>
              <a:spcAft>
                <a:spcPts val="0"/>
              </a:spcAft>
              <a:buNone/>
            </a:pPr>
            <a:r>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Prominent reliance on 'Private Insurance,' revealing its substantial role in supporting individuals on their paths to parenthood.</a:t>
            </a:r>
            <a:endParaRPr sz="1200">
              <a:solidFill>
                <a:schemeClr val="dk1"/>
              </a:solidFill>
              <a:latin typeface="Poppins"/>
              <a:ea typeface="Poppins"/>
              <a:cs typeface="Poppins"/>
              <a:sym typeface="Poppins"/>
            </a:endParaRPr>
          </a:p>
          <a:p>
            <a:pPr indent="457200" lvl="0" marL="0" rtl="0" algn="l">
              <a:spcBef>
                <a:spcPts val="0"/>
              </a:spcBef>
              <a:spcAft>
                <a:spcPts val="0"/>
              </a:spcAft>
              <a:buClr>
                <a:schemeClr val="dk1"/>
              </a:buClr>
              <a:buSzPts val="1100"/>
              <a:buFont typeface="Arial"/>
              <a:buNone/>
            </a:pPr>
            <a:r>
              <a:t/>
            </a:r>
            <a:endParaRPr>
              <a:solidFill>
                <a:schemeClr val="dk1"/>
              </a:solidFill>
              <a:latin typeface="Poppins"/>
              <a:ea typeface="Poppins"/>
              <a:cs typeface="Poppins"/>
              <a:sym typeface="Poppins"/>
            </a:endParaRPr>
          </a:p>
        </p:txBody>
      </p:sp>
      <p:sp>
        <p:nvSpPr>
          <p:cNvPr id="375" name="Google Shape;375;p38"/>
          <p:cNvSpPr txBox="1"/>
          <p:nvPr/>
        </p:nvSpPr>
        <p:spPr>
          <a:xfrm>
            <a:off x="5415075" y="784775"/>
            <a:ext cx="3249600" cy="15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oppins"/>
                <a:ea typeface="Poppins"/>
                <a:cs typeface="Poppins"/>
                <a:sym typeface="Poppins"/>
              </a:rPr>
              <a:t>What is Infertility?</a:t>
            </a:r>
            <a:endParaRPr b="1" sz="1600">
              <a:solidFill>
                <a:schemeClr val="dk1"/>
              </a:solidFill>
              <a:latin typeface="Poppins"/>
              <a:ea typeface="Poppins"/>
              <a:cs typeface="Poppins"/>
              <a:sym typeface="Poppins"/>
            </a:endParaRPr>
          </a:p>
          <a:p>
            <a:pPr indent="0" lvl="0" marL="0" rtl="0" algn="ctr">
              <a:spcBef>
                <a:spcPts val="0"/>
              </a:spcBef>
              <a:spcAft>
                <a:spcPts val="0"/>
              </a:spcAft>
              <a:buNone/>
            </a:pPr>
            <a:r>
              <a:t/>
            </a:r>
            <a:endParaRPr b="1" sz="16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Infertility is the inability to conceive after a year of unprotected intercourse. Medical conditions, age, and reproductive challenges contribute to this difficulty in conception.</a:t>
            </a:r>
            <a:endParaRPr sz="1200">
              <a:solidFill>
                <a:schemeClr val="dk1"/>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379" name="Shape 379"/>
        <p:cNvGrpSpPr/>
        <p:nvPr/>
      </p:nvGrpSpPr>
      <p:grpSpPr>
        <a:xfrm>
          <a:off x="0" y="0"/>
          <a:ext cx="0" cy="0"/>
          <a:chOff x="0" y="0"/>
          <a:chExt cx="0" cy="0"/>
        </a:xfrm>
      </p:grpSpPr>
      <p:grpSp>
        <p:nvGrpSpPr>
          <p:cNvPr id="380" name="Google Shape;380;p39"/>
          <p:cNvGrpSpPr/>
          <p:nvPr/>
        </p:nvGrpSpPr>
        <p:grpSpPr>
          <a:xfrm rot="5570600">
            <a:off x="8131951" y="-236420"/>
            <a:ext cx="1257990" cy="1501268"/>
            <a:chOff x="0" y="0"/>
            <a:chExt cx="3354984" cy="4003793"/>
          </a:xfrm>
        </p:grpSpPr>
        <p:sp>
          <p:nvSpPr>
            <p:cNvPr id="381" name="Google Shape;381;p39"/>
            <p:cNvSpPr/>
            <p:nvPr/>
          </p:nvSpPr>
          <p:spPr>
            <a:xfrm rot="10800000">
              <a:off x="144677" y="0"/>
              <a:ext cx="3210307" cy="3210307"/>
            </a:xfrm>
            <a:custGeom>
              <a:rect b="b" l="l" r="r" t="t"/>
              <a:pathLst>
                <a:path extrusionOk="0" h="3210307" w="3210307">
                  <a:moveTo>
                    <a:pt x="3210307" y="3210307"/>
                  </a:moveTo>
                  <a:lnTo>
                    <a:pt x="0" y="3210307"/>
                  </a:lnTo>
                  <a:lnTo>
                    <a:pt x="0" y="0"/>
                  </a:lnTo>
                  <a:lnTo>
                    <a:pt x="3210307" y="0"/>
                  </a:lnTo>
                  <a:lnTo>
                    <a:pt x="3210307" y="3210307"/>
                  </a:lnTo>
                  <a:close/>
                </a:path>
              </a:pathLst>
            </a:custGeom>
            <a:blipFill rotWithShape="1">
              <a:blip r:embed="rId3">
                <a:alphaModFix/>
              </a:blip>
              <a:stretch>
                <a:fillRect b="0" l="0" r="0" t="0"/>
              </a:stretch>
            </a:blipFill>
            <a:ln>
              <a:noFill/>
            </a:ln>
          </p:spPr>
        </p:sp>
        <p:sp>
          <p:nvSpPr>
            <p:cNvPr id="382" name="Google Shape;382;p39"/>
            <p:cNvSpPr/>
            <p:nvPr/>
          </p:nvSpPr>
          <p:spPr>
            <a:xfrm rot="-5400000">
              <a:off x="-432896" y="2705106"/>
              <a:ext cx="1731582" cy="865791"/>
            </a:xfrm>
            <a:custGeom>
              <a:rect b="b" l="l" r="r" t="t"/>
              <a:pathLst>
                <a:path extrusionOk="0" h="865791" w="1731582">
                  <a:moveTo>
                    <a:pt x="0" y="0"/>
                  </a:moveTo>
                  <a:lnTo>
                    <a:pt x="1731583" y="0"/>
                  </a:lnTo>
                  <a:lnTo>
                    <a:pt x="1731583" y="865791"/>
                  </a:lnTo>
                  <a:lnTo>
                    <a:pt x="0" y="865791"/>
                  </a:lnTo>
                  <a:lnTo>
                    <a:pt x="0" y="0"/>
                  </a:lnTo>
                  <a:close/>
                </a:path>
              </a:pathLst>
            </a:custGeom>
            <a:blipFill rotWithShape="1">
              <a:blip r:embed="rId4">
                <a:alphaModFix amt="50000"/>
              </a:blip>
              <a:stretch>
                <a:fillRect b="0" l="0" r="0" t="0"/>
              </a:stretch>
            </a:blipFill>
            <a:ln>
              <a:noFill/>
            </a:ln>
          </p:spPr>
        </p:sp>
      </p:grpSp>
      <p:sp>
        <p:nvSpPr>
          <p:cNvPr id="383" name="Google Shape;383;p39"/>
          <p:cNvSpPr txBox="1"/>
          <p:nvPr/>
        </p:nvSpPr>
        <p:spPr>
          <a:xfrm>
            <a:off x="237228" y="179375"/>
            <a:ext cx="8712300" cy="1034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2800" u="none" cap="none" strike="noStrike">
                <a:solidFill>
                  <a:srgbClr val="3D3D3D"/>
                </a:solidFill>
                <a:latin typeface="Poppins Black"/>
                <a:ea typeface="Poppins Black"/>
                <a:cs typeface="Poppins Black"/>
                <a:sym typeface="Poppins Black"/>
              </a:rPr>
              <a:t>Data Point </a:t>
            </a:r>
            <a:r>
              <a:rPr b="1" lang="en" sz="2800">
                <a:solidFill>
                  <a:srgbClr val="3D3D3D"/>
                </a:solidFill>
                <a:latin typeface="Poppins Black"/>
                <a:ea typeface="Poppins Black"/>
                <a:cs typeface="Poppins Black"/>
                <a:sym typeface="Poppins Black"/>
              </a:rPr>
              <a:t>8</a:t>
            </a:r>
            <a:r>
              <a:rPr b="1" i="0" lang="en" sz="2800" u="none" cap="none" strike="noStrike">
                <a:solidFill>
                  <a:srgbClr val="3D3D3D"/>
                </a:solidFill>
                <a:latin typeface="Poppins Black"/>
                <a:ea typeface="Poppins Black"/>
                <a:cs typeface="Poppins Black"/>
                <a:sym typeface="Poppins Black"/>
              </a:rPr>
              <a:t>: </a:t>
            </a:r>
            <a:r>
              <a:rPr b="1" lang="en" sz="2800">
                <a:solidFill>
                  <a:srgbClr val="2D9F91"/>
                </a:solidFill>
                <a:latin typeface="Poppins Black"/>
                <a:ea typeface="Poppins Black"/>
                <a:cs typeface="Poppins Black"/>
                <a:sym typeface="Poppins Black"/>
              </a:rPr>
              <a:t>Infertility Treatment  types distribution by Payment Method</a:t>
            </a:r>
            <a:endParaRPr sz="700">
              <a:solidFill>
                <a:srgbClr val="2D9F91"/>
              </a:solidFill>
            </a:endParaRPr>
          </a:p>
        </p:txBody>
      </p:sp>
      <p:sp>
        <p:nvSpPr>
          <p:cNvPr id="384" name="Google Shape;384;p39"/>
          <p:cNvSpPr txBox="1"/>
          <p:nvPr/>
        </p:nvSpPr>
        <p:spPr>
          <a:xfrm>
            <a:off x="139550" y="1260275"/>
            <a:ext cx="6657600" cy="477300"/>
          </a:xfrm>
          <a:prstGeom prst="rect">
            <a:avLst/>
          </a:prstGeom>
          <a:noFill/>
          <a:ln>
            <a:noFill/>
          </a:ln>
        </p:spPr>
        <p:txBody>
          <a:bodyPr anchorCtr="0" anchor="t" bIns="0" lIns="0" spcFirstLastPara="1" rIns="0" wrap="square" tIns="0">
            <a:spAutoFit/>
          </a:bodyPr>
          <a:lstStyle/>
          <a:p>
            <a:pPr indent="-298450" lvl="0" marL="457200" rtl="0" algn="l">
              <a:spcBef>
                <a:spcPts val="0"/>
              </a:spcBef>
              <a:spcAft>
                <a:spcPts val="0"/>
              </a:spcAft>
              <a:buClr>
                <a:srgbClr val="3D3D3D"/>
              </a:buClr>
              <a:buSzPts val="1100"/>
              <a:buFont typeface="Poppins"/>
              <a:buChar char="●"/>
            </a:pPr>
            <a:r>
              <a:rPr lang="en" sz="1000">
                <a:solidFill>
                  <a:schemeClr val="dk1"/>
                </a:solidFill>
                <a:latin typeface="Poppins"/>
                <a:ea typeface="Poppins"/>
                <a:cs typeface="Poppins"/>
                <a:sym typeface="Poppins"/>
              </a:rPr>
              <a:t>Delving deeper into our data, a trend emerges. While exploring Infertility Treatment options, it's intriguing to note that slightly more individuals leaned towards 'Fertility Enhancing Drugs' compared to 'Assisted Reproductive Technology.</a:t>
            </a:r>
            <a:endParaRPr sz="1100">
              <a:solidFill>
                <a:srgbClr val="3D3D3D"/>
              </a:solidFill>
              <a:latin typeface="Poppins"/>
              <a:ea typeface="Poppins"/>
              <a:cs typeface="Poppins"/>
              <a:sym typeface="Poppins"/>
            </a:endParaRPr>
          </a:p>
        </p:txBody>
      </p:sp>
      <p:grpSp>
        <p:nvGrpSpPr>
          <p:cNvPr id="385" name="Google Shape;385;p39"/>
          <p:cNvGrpSpPr/>
          <p:nvPr/>
        </p:nvGrpSpPr>
        <p:grpSpPr>
          <a:xfrm>
            <a:off x="0" y="4000649"/>
            <a:ext cx="3074091" cy="3074091"/>
            <a:chOff x="0" y="0"/>
            <a:chExt cx="812800" cy="812800"/>
          </a:xfrm>
        </p:grpSpPr>
        <p:sp>
          <p:nvSpPr>
            <p:cNvPr id="386" name="Google Shape;386;p3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D7BB">
                <a:alpha val="498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7" name="Google Shape;387;p39"/>
            <p:cNvSpPr txBox="1"/>
            <p:nvPr/>
          </p:nvSpPr>
          <p:spPr>
            <a:xfrm>
              <a:off x="76200" y="19050"/>
              <a:ext cx="660300" cy="717600"/>
            </a:xfrm>
            <a:prstGeom prst="rect">
              <a:avLst/>
            </a:prstGeom>
            <a:noFill/>
            <a:ln>
              <a:noFill/>
            </a:ln>
          </p:spPr>
          <p:txBody>
            <a:bodyPr anchorCtr="0" anchor="ctr" bIns="25400" lIns="25400" spcFirstLastPara="1" rIns="25400" wrap="square" tIns="25400">
              <a:noAutofit/>
            </a:bodyPr>
            <a:lstStyle/>
            <a:p>
              <a:pPr indent="0" lvl="0" marL="0" marR="0" rtl="0" algn="ctr">
                <a:lnSpc>
                  <a:spcPct val="178888"/>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388" name="Google Shape;388;p39"/>
          <p:cNvPicPr preferRelativeResize="0"/>
          <p:nvPr/>
        </p:nvPicPr>
        <p:blipFill>
          <a:blip r:embed="rId5">
            <a:alphaModFix/>
          </a:blip>
          <a:stretch>
            <a:fillRect/>
          </a:stretch>
        </p:blipFill>
        <p:spPr>
          <a:xfrm>
            <a:off x="100900" y="1843875"/>
            <a:ext cx="4067075" cy="3228500"/>
          </a:xfrm>
          <a:prstGeom prst="rect">
            <a:avLst/>
          </a:prstGeom>
          <a:noFill/>
          <a:ln>
            <a:noFill/>
          </a:ln>
        </p:spPr>
      </p:pic>
      <p:pic>
        <p:nvPicPr>
          <p:cNvPr id="389" name="Google Shape;389;p39"/>
          <p:cNvPicPr preferRelativeResize="0"/>
          <p:nvPr/>
        </p:nvPicPr>
        <p:blipFill>
          <a:blip r:embed="rId6">
            <a:alphaModFix/>
          </a:blip>
          <a:stretch>
            <a:fillRect/>
          </a:stretch>
        </p:blipFill>
        <p:spPr>
          <a:xfrm>
            <a:off x="4769966" y="1843875"/>
            <a:ext cx="3987109" cy="322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393" name="Shape 393"/>
        <p:cNvGrpSpPr/>
        <p:nvPr/>
      </p:nvGrpSpPr>
      <p:grpSpPr>
        <a:xfrm>
          <a:off x="0" y="0"/>
          <a:ext cx="0" cy="0"/>
          <a:chOff x="0" y="0"/>
          <a:chExt cx="0" cy="0"/>
        </a:xfrm>
      </p:grpSpPr>
      <p:grpSp>
        <p:nvGrpSpPr>
          <p:cNvPr id="394" name="Google Shape;394;p40"/>
          <p:cNvGrpSpPr/>
          <p:nvPr/>
        </p:nvGrpSpPr>
        <p:grpSpPr>
          <a:xfrm rot="5570600">
            <a:off x="8131951" y="-236420"/>
            <a:ext cx="1257990" cy="1501268"/>
            <a:chOff x="0" y="0"/>
            <a:chExt cx="3354984" cy="4003793"/>
          </a:xfrm>
        </p:grpSpPr>
        <p:sp>
          <p:nvSpPr>
            <p:cNvPr id="395" name="Google Shape;395;p40"/>
            <p:cNvSpPr/>
            <p:nvPr/>
          </p:nvSpPr>
          <p:spPr>
            <a:xfrm rot="10800000">
              <a:off x="144677" y="0"/>
              <a:ext cx="3210307" cy="3210307"/>
            </a:xfrm>
            <a:custGeom>
              <a:rect b="b" l="l" r="r" t="t"/>
              <a:pathLst>
                <a:path extrusionOk="0" h="3210307" w="3210307">
                  <a:moveTo>
                    <a:pt x="3210307" y="3210307"/>
                  </a:moveTo>
                  <a:lnTo>
                    <a:pt x="0" y="3210307"/>
                  </a:lnTo>
                  <a:lnTo>
                    <a:pt x="0" y="0"/>
                  </a:lnTo>
                  <a:lnTo>
                    <a:pt x="3210307" y="0"/>
                  </a:lnTo>
                  <a:lnTo>
                    <a:pt x="3210307" y="3210307"/>
                  </a:lnTo>
                  <a:close/>
                </a:path>
              </a:pathLst>
            </a:custGeom>
            <a:blipFill rotWithShape="1">
              <a:blip r:embed="rId3">
                <a:alphaModFix/>
              </a:blip>
              <a:stretch>
                <a:fillRect b="0" l="0" r="0" t="0"/>
              </a:stretch>
            </a:blipFill>
            <a:ln>
              <a:noFill/>
            </a:ln>
          </p:spPr>
        </p:sp>
        <p:sp>
          <p:nvSpPr>
            <p:cNvPr id="396" name="Google Shape;396;p40"/>
            <p:cNvSpPr/>
            <p:nvPr/>
          </p:nvSpPr>
          <p:spPr>
            <a:xfrm rot="-5400000">
              <a:off x="-432896" y="2705106"/>
              <a:ext cx="1731582" cy="865791"/>
            </a:xfrm>
            <a:custGeom>
              <a:rect b="b" l="l" r="r" t="t"/>
              <a:pathLst>
                <a:path extrusionOk="0" h="865791" w="1731582">
                  <a:moveTo>
                    <a:pt x="0" y="0"/>
                  </a:moveTo>
                  <a:lnTo>
                    <a:pt x="1731583" y="0"/>
                  </a:lnTo>
                  <a:lnTo>
                    <a:pt x="1731583" y="865791"/>
                  </a:lnTo>
                  <a:lnTo>
                    <a:pt x="0" y="865791"/>
                  </a:lnTo>
                  <a:lnTo>
                    <a:pt x="0" y="0"/>
                  </a:lnTo>
                  <a:close/>
                </a:path>
              </a:pathLst>
            </a:custGeom>
            <a:blipFill rotWithShape="1">
              <a:blip r:embed="rId4">
                <a:alphaModFix amt="50000"/>
              </a:blip>
              <a:stretch>
                <a:fillRect b="0" l="0" r="0" t="0"/>
              </a:stretch>
            </a:blipFill>
            <a:ln>
              <a:noFill/>
            </a:ln>
          </p:spPr>
        </p:sp>
      </p:grpSp>
      <p:sp>
        <p:nvSpPr>
          <p:cNvPr id="397" name="Google Shape;397;p40"/>
          <p:cNvSpPr txBox="1"/>
          <p:nvPr/>
        </p:nvSpPr>
        <p:spPr>
          <a:xfrm>
            <a:off x="237228" y="179375"/>
            <a:ext cx="8712300" cy="431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800">
                <a:solidFill>
                  <a:srgbClr val="3D3D3D"/>
                </a:solidFill>
                <a:latin typeface="Poppins Black"/>
                <a:ea typeface="Poppins Black"/>
                <a:cs typeface="Poppins Black"/>
                <a:sym typeface="Poppins Black"/>
              </a:rPr>
              <a:t>Conclusion</a:t>
            </a:r>
            <a:endParaRPr sz="700"/>
          </a:p>
        </p:txBody>
      </p:sp>
      <p:grpSp>
        <p:nvGrpSpPr>
          <p:cNvPr id="398" name="Google Shape;398;p40"/>
          <p:cNvGrpSpPr/>
          <p:nvPr/>
        </p:nvGrpSpPr>
        <p:grpSpPr>
          <a:xfrm>
            <a:off x="0" y="4000649"/>
            <a:ext cx="3074091" cy="3074091"/>
            <a:chOff x="0" y="0"/>
            <a:chExt cx="812800" cy="812800"/>
          </a:xfrm>
        </p:grpSpPr>
        <p:sp>
          <p:nvSpPr>
            <p:cNvPr id="399" name="Google Shape;399;p4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D7BB">
                <a:alpha val="498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0" name="Google Shape;400;p40"/>
            <p:cNvSpPr txBox="1"/>
            <p:nvPr/>
          </p:nvSpPr>
          <p:spPr>
            <a:xfrm>
              <a:off x="76200" y="19050"/>
              <a:ext cx="660300" cy="717600"/>
            </a:xfrm>
            <a:prstGeom prst="rect">
              <a:avLst/>
            </a:prstGeom>
            <a:noFill/>
            <a:ln>
              <a:noFill/>
            </a:ln>
          </p:spPr>
          <p:txBody>
            <a:bodyPr anchorCtr="0" anchor="ctr" bIns="25400" lIns="25400" spcFirstLastPara="1" rIns="25400" wrap="square" tIns="25400">
              <a:noAutofit/>
            </a:bodyPr>
            <a:lstStyle/>
            <a:p>
              <a:pPr indent="0" lvl="0" marL="0" marR="0" rtl="0" algn="ctr">
                <a:lnSpc>
                  <a:spcPct val="178888"/>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01" name="Google Shape;401;p40"/>
          <p:cNvSpPr txBox="1"/>
          <p:nvPr/>
        </p:nvSpPr>
        <p:spPr>
          <a:xfrm>
            <a:off x="122100" y="823563"/>
            <a:ext cx="5115600" cy="296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Poppins"/>
                <a:ea typeface="Poppins"/>
                <a:cs typeface="Poppins"/>
                <a:sym typeface="Poppins"/>
              </a:rPr>
              <a:t>Building on our findings, a positive correlation between birth rates and payment sources indicates a potential impact on healthcare outcomes. Notable differences between private and Medicare-insured births suggest significant variances in infant health and maternal resources. As Private Insurance emerges as the primary method for births requiring infertility treatment, this underscores its pivotal role in shaping reproductive healthcare. Future studies should delve into factors like racial inequalities and broader economic connections in the US healthcare landscape.</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b="1" sz="1600">
              <a:solidFill>
                <a:schemeClr val="dk1"/>
              </a:solidFill>
              <a:latin typeface="Calibri"/>
              <a:ea typeface="Calibri"/>
              <a:cs typeface="Calibri"/>
              <a:sym typeface="Calibri"/>
            </a:endParaRPr>
          </a:p>
        </p:txBody>
      </p:sp>
      <p:pic>
        <p:nvPicPr>
          <p:cNvPr id="402" name="Google Shape;402;p40"/>
          <p:cNvPicPr preferRelativeResize="0"/>
          <p:nvPr/>
        </p:nvPicPr>
        <p:blipFill>
          <a:blip r:embed="rId5">
            <a:alphaModFix/>
          </a:blip>
          <a:stretch>
            <a:fillRect/>
          </a:stretch>
        </p:blipFill>
        <p:spPr>
          <a:xfrm>
            <a:off x="5510825" y="1179675"/>
            <a:ext cx="3347049" cy="33470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1"/>
          <p:cNvSpPr/>
          <p:nvPr/>
        </p:nvSpPr>
        <p:spPr>
          <a:xfrm>
            <a:off x="-138358" y="3826064"/>
            <a:ext cx="1590111" cy="1606172"/>
          </a:xfrm>
          <a:custGeom>
            <a:rect b="b" l="l" r="r" t="t"/>
            <a:pathLst>
              <a:path extrusionOk="0" h="3212345" w="3180221">
                <a:moveTo>
                  <a:pt x="0" y="0"/>
                </a:moveTo>
                <a:lnTo>
                  <a:pt x="3180222" y="0"/>
                </a:lnTo>
                <a:lnTo>
                  <a:pt x="3180222" y="3212344"/>
                </a:lnTo>
                <a:lnTo>
                  <a:pt x="0" y="3212344"/>
                </a:lnTo>
                <a:lnTo>
                  <a:pt x="0" y="0"/>
                </a:lnTo>
                <a:close/>
              </a:path>
            </a:pathLst>
          </a:custGeom>
          <a:blipFill rotWithShape="1">
            <a:blip r:embed="rId3">
              <a:alphaModFix/>
            </a:blip>
            <a:stretch>
              <a:fillRect b="0" l="0" r="0" t="0"/>
            </a:stretch>
          </a:blipFill>
          <a:ln>
            <a:noFill/>
          </a:ln>
        </p:spPr>
      </p:sp>
      <p:sp>
        <p:nvSpPr>
          <p:cNvPr id="408" name="Google Shape;408;p41"/>
          <p:cNvSpPr/>
          <p:nvPr/>
        </p:nvSpPr>
        <p:spPr>
          <a:xfrm rot="10800000">
            <a:off x="8074133" y="-550410"/>
            <a:ext cx="1590110" cy="1606173"/>
          </a:xfrm>
          <a:custGeom>
            <a:rect b="b" l="l" r="r" t="t"/>
            <a:pathLst>
              <a:path extrusionOk="0" h="3212345" w="3180221">
                <a:moveTo>
                  <a:pt x="3180221" y="3212344"/>
                </a:moveTo>
                <a:lnTo>
                  <a:pt x="0" y="3212344"/>
                </a:lnTo>
                <a:lnTo>
                  <a:pt x="0" y="0"/>
                </a:lnTo>
                <a:lnTo>
                  <a:pt x="3180221" y="0"/>
                </a:lnTo>
                <a:lnTo>
                  <a:pt x="3180221" y="3212344"/>
                </a:lnTo>
                <a:close/>
              </a:path>
            </a:pathLst>
          </a:custGeom>
          <a:blipFill rotWithShape="1">
            <a:blip r:embed="rId3">
              <a:alphaModFix/>
            </a:blip>
            <a:stretch>
              <a:fillRect b="0" l="0" r="0" t="0"/>
            </a:stretch>
          </a:blipFill>
          <a:ln>
            <a:noFill/>
          </a:ln>
        </p:spPr>
      </p:sp>
      <p:sp>
        <p:nvSpPr>
          <p:cNvPr id="409" name="Google Shape;409;p41"/>
          <p:cNvSpPr/>
          <p:nvPr/>
        </p:nvSpPr>
        <p:spPr>
          <a:xfrm>
            <a:off x="5280784" y="1000038"/>
            <a:ext cx="3499324" cy="3499324"/>
          </a:xfrm>
          <a:custGeom>
            <a:rect b="b" l="l" r="r" t="t"/>
            <a:pathLst>
              <a:path extrusionOk="0" h="6998648" w="6998648">
                <a:moveTo>
                  <a:pt x="0" y="0"/>
                </a:moveTo>
                <a:lnTo>
                  <a:pt x="6998648" y="0"/>
                </a:lnTo>
                <a:lnTo>
                  <a:pt x="6998648" y="6998648"/>
                </a:lnTo>
                <a:lnTo>
                  <a:pt x="0" y="6998648"/>
                </a:lnTo>
                <a:lnTo>
                  <a:pt x="0" y="0"/>
                </a:lnTo>
                <a:close/>
              </a:path>
            </a:pathLst>
          </a:custGeom>
          <a:blipFill rotWithShape="1">
            <a:blip r:embed="rId4">
              <a:alphaModFix/>
            </a:blip>
            <a:stretch>
              <a:fillRect b="0" l="0" r="0" t="0"/>
            </a:stretch>
          </a:blipFill>
          <a:ln>
            <a:noFill/>
          </a:ln>
        </p:spPr>
      </p:sp>
      <p:sp>
        <p:nvSpPr>
          <p:cNvPr id="410" name="Google Shape;410;p41"/>
          <p:cNvSpPr txBox="1"/>
          <p:nvPr/>
        </p:nvSpPr>
        <p:spPr>
          <a:xfrm>
            <a:off x="441220" y="812010"/>
            <a:ext cx="3538800" cy="538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3500" u="none" cap="none" strike="noStrike">
                <a:solidFill>
                  <a:srgbClr val="3D3D3D"/>
                </a:solidFill>
                <a:latin typeface="Poppins SemiBold"/>
                <a:ea typeface="Poppins SemiBold"/>
                <a:cs typeface="Poppins SemiBold"/>
                <a:sym typeface="Poppins SemiBold"/>
              </a:rPr>
              <a:t>Sources:</a:t>
            </a:r>
            <a:endParaRPr sz="700"/>
          </a:p>
        </p:txBody>
      </p:sp>
      <p:sp>
        <p:nvSpPr>
          <p:cNvPr id="411" name="Google Shape;411;p41"/>
          <p:cNvSpPr txBox="1"/>
          <p:nvPr/>
        </p:nvSpPr>
        <p:spPr>
          <a:xfrm>
            <a:off x="5520152" y="2079775"/>
            <a:ext cx="3188400" cy="12930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i="0" lang="en" sz="3500" u="none" cap="none" strike="noStrike">
                <a:solidFill>
                  <a:srgbClr val="FFFFFF"/>
                </a:solidFill>
                <a:latin typeface="Poppins"/>
                <a:ea typeface="Poppins"/>
                <a:cs typeface="Poppins"/>
                <a:sym typeface="Poppins"/>
              </a:rPr>
              <a:t>Any</a:t>
            </a:r>
            <a:endParaRPr sz="700"/>
          </a:p>
          <a:p>
            <a:pPr indent="0" lvl="0" marL="0" marR="0" rtl="0" algn="l">
              <a:lnSpc>
                <a:spcPct val="140005"/>
              </a:lnSpc>
              <a:spcBef>
                <a:spcPts val="0"/>
              </a:spcBef>
              <a:spcAft>
                <a:spcPts val="0"/>
              </a:spcAft>
              <a:buNone/>
            </a:pPr>
            <a:r>
              <a:rPr b="1" i="0" lang="en" sz="3500" u="none" cap="none" strike="noStrike">
                <a:solidFill>
                  <a:srgbClr val="FFFFFF"/>
                </a:solidFill>
                <a:latin typeface="Poppins"/>
                <a:ea typeface="Poppins"/>
                <a:cs typeface="Poppins"/>
                <a:sym typeface="Poppins"/>
              </a:rPr>
              <a:t>Questions? </a:t>
            </a:r>
            <a:endParaRPr sz="700"/>
          </a:p>
        </p:txBody>
      </p:sp>
      <p:sp>
        <p:nvSpPr>
          <p:cNvPr id="412" name="Google Shape;412;p41"/>
          <p:cNvSpPr txBox="1"/>
          <p:nvPr/>
        </p:nvSpPr>
        <p:spPr>
          <a:xfrm>
            <a:off x="1185292" y="1541778"/>
            <a:ext cx="3386700" cy="30756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i="0" lang="en" sz="1300" u="none" cap="none" strike="noStrike">
                <a:solidFill>
                  <a:srgbClr val="3D3D3D"/>
                </a:solidFill>
                <a:latin typeface="Poppins SemiBold"/>
                <a:ea typeface="Poppins SemiBold"/>
                <a:cs typeface="Poppins SemiBold"/>
                <a:sym typeface="Poppins SemiBold"/>
              </a:rPr>
              <a:t>Centers for Disease Control and Prevention. (2022). Birth Data Files. Vital Statistics Online.  </a:t>
            </a:r>
            <a:r>
              <a:rPr lang="en" sz="1300" u="sng">
                <a:solidFill>
                  <a:schemeClr val="hlink"/>
                </a:solidFill>
                <a:latin typeface="Poppins"/>
                <a:ea typeface="Poppins"/>
                <a:cs typeface="Poppins"/>
                <a:sym typeface="Poppins"/>
                <a:hlinkClick r:id="rId5"/>
              </a:rPr>
              <a:t>https://www.cdc.gov/nchs/data_access/vitalstatsonline.htm</a:t>
            </a:r>
            <a:endParaRPr sz="1300">
              <a:latin typeface="Poppins"/>
              <a:ea typeface="Poppins"/>
              <a:cs typeface="Poppins"/>
              <a:sym typeface="Poppins"/>
            </a:endParaRPr>
          </a:p>
          <a:p>
            <a:pPr indent="0" lvl="0" marL="0" marR="0" rtl="0" algn="l">
              <a:lnSpc>
                <a:spcPct val="140013"/>
              </a:lnSpc>
              <a:spcBef>
                <a:spcPts val="0"/>
              </a:spcBef>
              <a:spcAft>
                <a:spcPts val="0"/>
              </a:spcAft>
              <a:buNone/>
            </a:pPr>
            <a:r>
              <a:t/>
            </a:r>
            <a:endParaRPr sz="1300">
              <a:latin typeface="Poppins"/>
              <a:ea typeface="Poppins"/>
              <a:cs typeface="Poppins"/>
              <a:sym typeface="Poppins"/>
            </a:endParaRPr>
          </a:p>
          <a:p>
            <a:pPr indent="0" lvl="0" marL="0" marR="0" rtl="0" algn="l">
              <a:lnSpc>
                <a:spcPct val="140013"/>
              </a:lnSpc>
              <a:spcBef>
                <a:spcPts val="0"/>
              </a:spcBef>
              <a:spcAft>
                <a:spcPts val="0"/>
              </a:spcAft>
              <a:buNone/>
            </a:pPr>
            <a:r>
              <a:rPr lang="en" sz="1300">
                <a:latin typeface="Poppins"/>
                <a:ea typeface="Poppins"/>
                <a:cs typeface="Poppins"/>
                <a:sym typeface="Poppins"/>
              </a:rPr>
              <a:t>WHO:</a:t>
            </a:r>
            <a:endParaRPr sz="1300">
              <a:latin typeface="Poppins"/>
              <a:ea typeface="Poppins"/>
              <a:cs typeface="Poppins"/>
              <a:sym typeface="Poppins"/>
            </a:endParaRPr>
          </a:p>
          <a:p>
            <a:pPr indent="0" lvl="0" marL="0" marR="0" rtl="0" algn="l">
              <a:lnSpc>
                <a:spcPct val="140013"/>
              </a:lnSpc>
              <a:spcBef>
                <a:spcPts val="0"/>
              </a:spcBef>
              <a:spcAft>
                <a:spcPts val="0"/>
              </a:spcAft>
              <a:buNone/>
            </a:pPr>
            <a:r>
              <a:rPr lang="en" sz="1300">
                <a:latin typeface="Poppins"/>
                <a:ea typeface="Poppins"/>
                <a:cs typeface="Poppins"/>
                <a:sym typeface="Poppins"/>
              </a:rPr>
              <a:t>https://www.medicalnewstoday.com/articles/325630#average-weights</a:t>
            </a:r>
            <a:endParaRPr sz="1300">
              <a:latin typeface="Poppins"/>
              <a:ea typeface="Poppins"/>
              <a:cs typeface="Poppins"/>
              <a:sym typeface="Poppins"/>
            </a:endParaRPr>
          </a:p>
          <a:p>
            <a:pPr indent="0" lvl="0" marL="0" marR="0" rtl="0" algn="l">
              <a:lnSpc>
                <a:spcPct val="140013"/>
              </a:lnSpc>
              <a:spcBef>
                <a:spcPts val="0"/>
              </a:spcBef>
              <a:spcAft>
                <a:spcPts val="0"/>
              </a:spcAft>
              <a:buNone/>
            </a:pPr>
            <a:r>
              <a:t/>
            </a:r>
            <a:endParaRPr b="0" i="0" sz="1500" u="none" cap="none" strike="noStrike">
              <a:solidFill>
                <a:srgbClr val="3D3D3D"/>
              </a:solidFill>
              <a:latin typeface="Poppins SemiBold"/>
              <a:ea typeface="Poppins SemiBold"/>
              <a:cs typeface="Poppins SemiBold"/>
              <a:sym typeface="Poppins SemiBold"/>
            </a:endParaRPr>
          </a:p>
          <a:p>
            <a:pPr indent="0" lvl="0" marL="0" marR="0" rtl="0" algn="l">
              <a:lnSpc>
                <a:spcPct val="140013"/>
              </a:lnSpc>
              <a:spcBef>
                <a:spcPts val="0"/>
              </a:spcBef>
              <a:spcAft>
                <a:spcPts val="0"/>
              </a:spcAft>
              <a:buNone/>
            </a:pPr>
            <a:r>
              <a:t/>
            </a:r>
            <a:endParaRPr b="0" i="0" sz="1500" u="none" cap="none" strike="noStrike">
              <a:solidFill>
                <a:srgbClr val="3D3D3D"/>
              </a:solidFill>
              <a:latin typeface="Poppins SemiBold"/>
              <a:ea typeface="Poppins SemiBold"/>
              <a:cs typeface="Poppins SemiBold"/>
              <a:sym typeface="Poppins SemiBold"/>
            </a:endParaRPr>
          </a:p>
        </p:txBody>
      </p:sp>
      <p:sp>
        <p:nvSpPr>
          <p:cNvPr id="413" name="Google Shape;413;p41"/>
          <p:cNvSpPr txBox="1"/>
          <p:nvPr/>
        </p:nvSpPr>
        <p:spPr>
          <a:xfrm>
            <a:off x="441220" y="1522728"/>
            <a:ext cx="571800" cy="307800"/>
          </a:xfrm>
          <a:prstGeom prst="rect">
            <a:avLst/>
          </a:prstGeom>
          <a:noFill/>
          <a:ln>
            <a:noFill/>
          </a:ln>
        </p:spPr>
        <p:txBody>
          <a:bodyPr anchorCtr="0" anchor="t" bIns="0" lIns="0" spcFirstLastPara="1" rIns="0" wrap="square" tIns="0">
            <a:spAutoFit/>
          </a:bodyPr>
          <a:lstStyle/>
          <a:p>
            <a:pPr indent="0" lvl="0" marL="0" marR="0" rtl="0" algn="r">
              <a:lnSpc>
                <a:spcPct val="139989"/>
              </a:lnSpc>
              <a:spcBef>
                <a:spcPts val="0"/>
              </a:spcBef>
              <a:spcAft>
                <a:spcPts val="0"/>
              </a:spcAft>
              <a:buNone/>
            </a:pPr>
            <a:r>
              <a:rPr b="1" i="0" lang="en" sz="2000" u="none" cap="none" strike="noStrike">
                <a:solidFill>
                  <a:srgbClr val="2D9F91"/>
                </a:solidFill>
                <a:latin typeface="Poppins Black"/>
                <a:ea typeface="Poppins Black"/>
                <a:cs typeface="Poppins Black"/>
                <a:sym typeface="Poppins Black"/>
              </a:rPr>
              <a:t>01</a:t>
            </a:r>
            <a:endParaRPr sz="700"/>
          </a:p>
        </p:txBody>
      </p:sp>
      <p:sp>
        <p:nvSpPr>
          <p:cNvPr id="414" name="Google Shape;414;p41"/>
          <p:cNvSpPr txBox="1"/>
          <p:nvPr/>
        </p:nvSpPr>
        <p:spPr>
          <a:xfrm>
            <a:off x="492945" y="3278778"/>
            <a:ext cx="571800" cy="307800"/>
          </a:xfrm>
          <a:prstGeom prst="rect">
            <a:avLst/>
          </a:prstGeom>
          <a:noFill/>
          <a:ln>
            <a:noFill/>
          </a:ln>
        </p:spPr>
        <p:txBody>
          <a:bodyPr anchorCtr="0" anchor="t" bIns="0" lIns="0" spcFirstLastPara="1" rIns="0" wrap="square" tIns="0">
            <a:spAutoFit/>
          </a:bodyPr>
          <a:lstStyle/>
          <a:p>
            <a:pPr indent="0" lvl="0" marL="0" marR="0" rtl="0" algn="r">
              <a:lnSpc>
                <a:spcPct val="139990"/>
              </a:lnSpc>
              <a:spcBef>
                <a:spcPts val="0"/>
              </a:spcBef>
              <a:spcAft>
                <a:spcPts val="0"/>
              </a:spcAft>
              <a:buNone/>
            </a:pPr>
            <a:r>
              <a:rPr b="1" lang="en" sz="2000">
                <a:solidFill>
                  <a:srgbClr val="2D9F91"/>
                </a:solidFill>
                <a:latin typeface="Poppins Black"/>
                <a:ea typeface="Poppins Black"/>
                <a:cs typeface="Poppins Black"/>
                <a:sym typeface="Poppins Black"/>
              </a:rPr>
              <a:t>02</a:t>
            </a:r>
            <a:endParaRPr b="1" sz="2000">
              <a:solidFill>
                <a:srgbClr val="2D9F91"/>
              </a:solidFill>
              <a:latin typeface="Poppins Black"/>
              <a:ea typeface="Poppins Black"/>
              <a:cs typeface="Poppins Black"/>
              <a:sym typeface="Poppins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mt="48000"/>
            </a:blip>
            <a:stretch>
              <a:fillRect b="0" l="0" r="0" t="-17775"/>
            </a:stretch>
          </a:blipFill>
          <a:ln>
            <a:noFill/>
          </a:ln>
        </p:spPr>
      </p:sp>
      <p:grpSp>
        <p:nvGrpSpPr>
          <p:cNvPr id="178" name="Google Shape;178;p26"/>
          <p:cNvGrpSpPr/>
          <p:nvPr/>
        </p:nvGrpSpPr>
        <p:grpSpPr>
          <a:xfrm>
            <a:off x="0" y="4450749"/>
            <a:ext cx="9144000" cy="801616"/>
            <a:chOff x="0" y="-38100"/>
            <a:chExt cx="4816593" cy="422251"/>
          </a:xfrm>
        </p:grpSpPr>
        <p:sp>
          <p:nvSpPr>
            <p:cNvPr id="179" name="Google Shape;179;p26"/>
            <p:cNvSpPr/>
            <p:nvPr/>
          </p:nvSpPr>
          <p:spPr>
            <a:xfrm>
              <a:off x="0" y="0"/>
              <a:ext cx="4816592" cy="384151"/>
            </a:xfrm>
            <a:custGeom>
              <a:rect b="b" l="l" r="r" t="t"/>
              <a:pathLst>
                <a:path extrusionOk="0" h="384151" w="4816592">
                  <a:moveTo>
                    <a:pt x="0" y="0"/>
                  </a:moveTo>
                  <a:lnTo>
                    <a:pt x="4816592" y="0"/>
                  </a:lnTo>
                  <a:lnTo>
                    <a:pt x="4816592" y="384151"/>
                  </a:lnTo>
                  <a:lnTo>
                    <a:pt x="0" y="384151"/>
                  </a:lnTo>
                  <a:close/>
                </a:path>
              </a:pathLst>
            </a:custGeom>
            <a:solidFill>
              <a:srgbClr val="FFFFFF"/>
            </a:solidFill>
            <a:ln>
              <a:noFill/>
            </a:ln>
          </p:spPr>
        </p:sp>
        <p:sp>
          <p:nvSpPr>
            <p:cNvPr id="180" name="Google Shape;180;p26"/>
            <p:cNvSpPr txBox="1"/>
            <p:nvPr/>
          </p:nvSpPr>
          <p:spPr>
            <a:xfrm>
              <a:off x="0" y="-38100"/>
              <a:ext cx="4816593" cy="422251"/>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1" name="Google Shape;181;p26"/>
          <p:cNvGrpSpPr/>
          <p:nvPr/>
        </p:nvGrpSpPr>
        <p:grpSpPr>
          <a:xfrm>
            <a:off x="514350" y="298813"/>
            <a:ext cx="8115300" cy="4330337"/>
            <a:chOff x="0" y="-38100"/>
            <a:chExt cx="4274726" cy="2281001"/>
          </a:xfrm>
        </p:grpSpPr>
        <p:sp>
          <p:nvSpPr>
            <p:cNvPr id="182" name="Google Shape;182;p26"/>
            <p:cNvSpPr/>
            <p:nvPr/>
          </p:nvSpPr>
          <p:spPr>
            <a:xfrm>
              <a:off x="0" y="0"/>
              <a:ext cx="4274726" cy="2242901"/>
            </a:xfrm>
            <a:custGeom>
              <a:rect b="b" l="l" r="r" t="t"/>
              <a:pathLst>
                <a:path extrusionOk="0" h="2242901" w="4274726">
                  <a:moveTo>
                    <a:pt x="0" y="0"/>
                  </a:moveTo>
                  <a:lnTo>
                    <a:pt x="4274726" y="0"/>
                  </a:lnTo>
                  <a:lnTo>
                    <a:pt x="4274726" y="2242901"/>
                  </a:lnTo>
                  <a:lnTo>
                    <a:pt x="0" y="2242901"/>
                  </a:lnTo>
                  <a:close/>
                </a:path>
              </a:pathLst>
            </a:custGeom>
            <a:solidFill>
              <a:srgbClr val="FFFFFF"/>
            </a:solidFill>
            <a:ln>
              <a:noFill/>
            </a:ln>
          </p:spPr>
        </p:sp>
        <p:sp>
          <p:nvSpPr>
            <p:cNvPr id="183" name="Google Shape;183;p26"/>
            <p:cNvSpPr txBox="1"/>
            <p:nvPr/>
          </p:nvSpPr>
          <p:spPr>
            <a:xfrm>
              <a:off x="0" y="-38100"/>
              <a:ext cx="4274726" cy="2281001"/>
            </a:xfrm>
            <a:prstGeom prst="rect">
              <a:avLst/>
            </a:prstGeom>
            <a:noFill/>
            <a:ln>
              <a:noFill/>
            </a:ln>
          </p:spPr>
          <p:txBody>
            <a:bodyPr anchorCtr="0" anchor="ctr" bIns="25400" lIns="25400" spcFirstLastPara="1" rIns="25400" wrap="square" tIns="25400">
              <a:noAutofit/>
            </a:bodyPr>
            <a:lstStyle/>
            <a:p>
              <a:pPr indent="0" lvl="0" marL="0" marR="0" rtl="0" algn="ctr">
                <a:lnSpc>
                  <a:spcPct val="140021"/>
                </a:lnSpc>
                <a:spcBef>
                  <a:spcPts val="0"/>
                </a:spcBef>
                <a:spcAft>
                  <a:spcPts val="0"/>
                </a:spcAft>
                <a:buNone/>
              </a:pPr>
              <a:r>
                <a:rPr b="0" i="0" lang="en" sz="900" u="none" cap="none" strike="noStrike">
                  <a:solidFill>
                    <a:srgbClr val="FFFFFF"/>
                  </a:solidFill>
                  <a:latin typeface="Open Sans Light"/>
                  <a:ea typeface="Open Sans Light"/>
                  <a:cs typeface="Open Sans Light"/>
                  <a:sym typeface="Open Sans Light"/>
                </a:rPr>
                <a:t>t</a:t>
              </a:r>
              <a:endParaRPr sz="700"/>
            </a:p>
          </p:txBody>
        </p:sp>
      </p:grpSp>
      <p:sp>
        <p:nvSpPr>
          <p:cNvPr id="184" name="Google Shape;184;p26"/>
          <p:cNvSpPr/>
          <p:nvPr/>
        </p:nvSpPr>
        <p:spPr>
          <a:xfrm>
            <a:off x="514350" y="4608805"/>
            <a:ext cx="8115300" cy="167596"/>
          </a:xfrm>
          <a:custGeom>
            <a:rect b="b" l="l" r="r" t="t"/>
            <a:pathLst>
              <a:path extrusionOk="0" h="335191" w="16230600">
                <a:moveTo>
                  <a:pt x="0" y="0"/>
                </a:moveTo>
                <a:lnTo>
                  <a:pt x="16230600" y="0"/>
                </a:lnTo>
                <a:lnTo>
                  <a:pt x="16230600" y="335191"/>
                </a:lnTo>
                <a:lnTo>
                  <a:pt x="0" y="335191"/>
                </a:lnTo>
                <a:lnTo>
                  <a:pt x="0" y="0"/>
                </a:lnTo>
                <a:close/>
              </a:path>
            </a:pathLst>
          </a:custGeom>
          <a:blipFill rotWithShape="1">
            <a:blip r:embed="rId4">
              <a:alphaModFix amt="50000"/>
            </a:blip>
            <a:stretch>
              <a:fillRect b="0" l="0" r="0" t="-130001"/>
            </a:stretch>
          </a:blipFill>
          <a:ln>
            <a:noFill/>
          </a:ln>
        </p:spPr>
      </p:sp>
      <p:grpSp>
        <p:nvGrpSpPr>
          <p:cNvPr id="185" name="Google Shape;185;p26"/>
          <p:cNvGrpSpPr/>
          <p:nvPr/>
        </p:nvGrpSpPr>
        <p:grpSpPr>
          <a:xfrm>
            <a:off x="7726292" y="2877166"/>
            <a:ext cx="3074095" cy="3074095"/>
            <a:chOff x="0" y="0"/>
            <a:chExt cx="812800" cy="812800"/>
          </a:xfrm>
        </p:grpSpPr>
        <p:sp>
          <p:nvSpPr>
            <p:cNvPr id="186" name="Google Shape;186;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D7BB">
                <a:alpha val="49803"/>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7" name="Google Shape;187;p26"/>
            <p:cNvSpPr txBox="1"/>
            <p:nvPr/>
          </p:nvSpPr>
          <p:spPr>
            <a:xfrm>
              <a:off x="76200" y="19050"/>
              <a:ext cx="660400" cy="717550"/>
            </a:xfrm>
            <a:prstGeom prst="rect">
              <a:avLst/>
            </a:prstGeom>
            <a:noFill/>
            <a:ln>
              <a:noFill/>
            </a:ln>
          </p:spPr>
          <p:txBody>
            <a:bodyPr anchorCtr="0" anchor="ctr" bIns="25400" lIns="25400" spcFirstLastPara="1" rIns="25400" wrap="square" tIns="25400">
              <a:noAutofit/>
            </a:bodyPr>
            <a:lstStyle/>
            <a:p>
              <a:pPr indent="0" lvl="0" marL="0" marR="0" rtl="0" algn="ctr">
                <a:lnSpc>
                  <a:spcPct val="178888"/>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88" name="Google Shape;188;p26"/>
          <p:cNvSpPr txBox="1"/>
          <p:nvPr/>
        </p:nvSpPr>
        <p:spPr>
          <a:xfrm>
            <a:off x="687203" y="419100"/>
            <a:ext cx="2928455" cy="625475"/>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i="0" lang="en" sz="3500" u="none" cap="none" strike="noStrike">
                <a:solidFill>
                  <a:srgbClr val="3D3D3D"/>
                </a:solidFill>
                <a:latin typeface="Poppins Black"/>
                <a:ea typeface="Poppins Black"/>
                <a:cs typeface="Poppins Black"/>
                <a:sym typeface="Poppins Black"/>
              </a:rPr>
              <a:t>Agenda</a:t>
            </a:r>
            <a:endParaRPr sz="700"/>
          </a:p>
        </p:txBody>
      </p:sp>
      <p:sp>
        <p:nvSpPr>
          <p:cNvPr id="189" name="Google Shape;189;p26"/>
          <p:cNvSpPr txBox="1"/>
          <p:nvPr/>
        </p:nvSpPr>
        <p:spPr>
          <a:xfrm>
            <a:off x="1439752" y="1199554"/>
            <a:ext cx="1830824" cy="356218"/>
          </a:xfrm>
          <a:prstGeom prst="rect">
            <a:avLst/>
          </a:prstGeom>
          <a:noFill/>
          <a:ln>
            <a:noFill/>
          </a:ln>
        </p:spPr>
        <p:txBody>
          <a:bodyPr anchorCtr="0" anchor="t" bIns="0" lIns="0" spcFirstLastPara="1" rIns="0" wrap="square" tIns="0">
            <a:spAutoFit/>
          </a:bodyPr>
          <a:lstStyle/>
          <a:p>
            <a:pPr indent="0" lvl="0" marL="0" marR="0" rtl="0" algn="l">
              <a:lnSpc>
                <a:spcPct val="139989"/>
              </a:lnSpc>
              <a:spcBef>
                <a:spcPts val="0"/>
              </a:spcBef>
              <a:spcAft>
                <a:spcPts val="0"/>
              </a:spcAft>
              <a:buNone/>
            </a:pPr>
            <a:r>
              <a:rPr b="0" i="0" lang="en" sz="2000" u="none" cap="none" strike="noStrike">
                <a:solidFill>
                  <a:srgbClr val="3D3D3D"/>
                </a:solidFill>
                <a:latin typeface="Poppins SemiBold"/>
                <a:ea typeface="Poppins SemiBold"/>
                <a:cs typeface="Poppins SemiBold"/>
                <a:sym typeface="Poppins SemiBold"/>
              </a:rPr>
              <a:t>Introduction:</a:t>
            </a:r>
            <a:endParaRPr sz="700"/>
          </a:p>
        </p:txBody>
      </p:sp>
      <p:sp>
        <p:nvSpPr>
          <p:cNvPr id="190" name="Google Shape;190;p26"/>
          <p:cNvSpPr txBox="1"/>
          <p:nvPr/>
        </p:nvSpPr>
        <p:spPr>
          <a:xfrm>
            <a:off x="686490" y="1218635"/>
            <a:ext cx="571688" cy="356188"/>
          </a:xfrm>
          <a:prstGeom prst="rect">
            <a:avLst/>
          </a:prstGeom>
          <a:noFill/>
          <a:ln>
            <a:noFill/>
          </a:ln>
        </p:spPr>
        <p:txBody>
          <a:bodyPr anchorCtr="0" anchor="t" bIns="0" lIns="0" spcFirstLastPara="1" rIns="0" wrap="square" tIns="0">
            <a:spAutoFit/>
          </a:bodyPr>
          <a:lstStyle/>
          <a:p>
            <a:pPr indent="0" lvl="0" marL="0" marR="0" rtl="0" algn="r">
              <a:lnSpc>
                <a:spcPct val="139989"/>
              </a:lnSpc>
              <a:spcBef>
                <a:spcPts val="0"/>
              </a:spcBef>
              <a:spcAft>
                <a:spcPts val="0"/>
              </a:spcAft>
              <a:buNone/>
            </a:pPr>
            <a:r>
              <a:rPr b="1" i="0" lang="en" sz="2000" u="none" cap="none" strike="noStrike">
                <a:solidFill>
                  <a:srgbClr val="2D9F91"/>
                </a:solidFill>
                <a:latin typeface="Poppins Black"/>
                <a:ea typeface="Poppins Black"/>
                <a:cs typeface="Poppins Black"/>
                <a:sym typeface="Poppins Black"/>
              </a:rPr>
              <a:t>01</a:t>
            </a:r>
            <a:endParaRPr sz="700"/>
          </a:p>
        </p:txBody>
      </p:sp>
      <p:sp>
        <p:nvSpPr>
          <p:cNvPr id="191" name="Google Shape;191;p26"/>
          <p:cNvSpPr txBox="1"/>
          <p:nvPr/>
        </p:nvSpPr>
        <p:spPr>
          <a:xfrm>
            <a:off x="686490" y="1751064"/>
            <a:ext cx="571688" cy="356188"/>
          </a:xfrm>
          <a:prstGeom prst="rect">
            <a:avLst/>
          </a:prstGeom>
          <a:noFill/>
          <a:ln>
            <a:noFill/>
          </a:ln>
        </p:spPr>
        <p:txBody>
          <a:bodyPr anchorCtr="0" anchor="t" bIns="0" lIns="0" spcFirstLastPara="1" rIns="0" wrap="square" tIns="0">
            <a:spAutoFit/>
          </a:bodyPr>
          <a:lstStyle/>
          <a:p>
            <a:pPr indent="0" lvl="0" marL="0" marR="0" rtl="0" algn="r">
              <a:lnSpc>
                <a:spcPct val="139989"/>
              </a:lnSpc>
              <a:spcBef>
                <a:spcPts val="0"/>
              </a:spcBef>
              <a:spcAft>
                <a:spcPts val="0"/>
              </a:spcAft>
              <a:buNone/>
            </a:pPr>
            <a:r>
              <a:rPr b="1" i="0" lang="en" sz="2000" u="none" cap="none" strike="noStrike">
                <a:solidFill>
                  <a:srgbClr val="2D9F91"/>
                </a:solidFill>
                <a:latin typeface="Poppins Black"/>
                <a:ea typeface="Poppins Black"/>
                <a:cs typeface="Poppins Black"/>
                <a:sym typeface="Poppins Black"/>
              </a:rPr>
              <a:t>02</a:t>
            </a:r>
            <a:endParaRPr sz="700"/>
          </a:p>
        </p:txBody>
      </p:sp>
      <p:sp>
        <p:nvSpPr>
          <p:cNvPr id="192" name="Google Shape;192;p26"/>
          <p:cNvSpPr txBox="1"/>
          <p:nvPr/>
        </p:nvSpPr>
        <p:spPr>
          <a:xfrm>
            <a:off x="1439752" y="1731985"/>
            <a:ext cx="2582662" cy="356217"/>
          </a:xfrm>
          <a:prstGeom prst="rect">
            <a:avLst/>
          </a:prstGeom>
          <a:noFill/>
          <a:ln>
            <a:noFill/>
          </a:ln>
        </p:spPr>
        <p:txBody>
          <a:bodyPr anchorCtr="0" anchor="t" bIns="0" lIns="0" spcFirstLastPara="1" rIns="0" wrap="square" tIns="0">
            <a:spAutoFit/>
          </a:bodyPr>
          <a:lstStyle/>
          <a:p>
            <a:pPr indent="0" lvl="0" marL="0" marR="0" rtl="0" algn="l">
              <a:lnSpc>
                <a:spcPct val="139989"/>
              </a:lnSpc>
              <a:spcBef>
                <a:spcPts val="0"/>
              </a:spcBef>
              <a:spcAft>
                <a:spcPts val="0"/>
              </a:spcAft>
              <a:buNone/>
            </a:pPr>
            <a:r>
              <a:rPr b="0" i="0" lang="en" sz="2000" u="none" cap="none" strike="noStrike">
                <a:solidFill>
                  <a:srgbClr val="3D3D3D"/>
                </a:solidFill>
                <a:latin typeface="Poppins SemiBold"/>
                <a:ea typeface="Poppins SemiBold"/>
                <a:cs typeface="Poppins SemiBold"/>
                <a:sym typeface="Poppins SemiBold"/>
              </a:rPr>
              <a:t>Data:</a:t>
            </a:r>
            <a:endParaRPr sz="700"/>
          </a:p>
        </p:txBody>
      </p:sp>
      <p:sp>
        <p:nvSpPr>
          <p:cNvPr id="193" name="Google Shape;193;p26"/>
          <p:cNvSpPr txBox="1"/>
          <p:nvPr/>
        </p:nvSpPr>
        <p:spPr>
          <a:xfrm>
            <a:off x="1439752" y="2190205"/>
            <a:ext cx="2069400" cy="307800"/>
          </a:xfrm>
          <a:prstGeom prst="rect">
            <a:avLst/>
          </a:prstGeom>
          <a:noFill/>
          <a:ln>
            <a:noFill/>
          </a:ln>
        </p:spPr>
        <p:txBody>
          <a:bodyPr anchorCtr="0" anchor="t" bIns="0" lIns="0" spcFirstLastPara="1" rIns="0" wrap="square" tIns="0">
            <a:spAutoFit/>
          </a:bodyPr>
          <a:lstStyle/>
          <a:p>
            <a:pPr indent="0" lvl="0" marL="0" marR="0" rtl="0" algn="l">
              <a:lnSpc>
                <a:spcPct val="139989"/>
              </a:lnSpc>
              <a:spcBef>
                <a:spcPts val="0"/>
              </a:spcBef>
              <a:spcAft>
                <a:spcPts val="0"/>
              </a:spcAft>
              <a:buNone/>
            </a:pPr>
            <a:r>
              <a:rPr b="0" i="0" lang="en" sz="2000" u="none" cap="none" strike="noStrike">
                <a:solidFill>
                  <a:srgbClr val="3D3D3D"/>
                </a:solidFill>
                <a:latin typeface="Poppins SemiBold"/>
                <a:ea typeface="Poppins SemiBold"/>
                <a:cs typeface="Poppins SemiBold"/>
                <a:sym typeface="Poppins SemiBold"/>
              </a:rPr>
              <a:t>Data Analysis</a:t>
            </a:r>
            <a:endParaRPr sz="700"/>
          </a:p>
        </p:txBody>
      </p:sp>
      <p:sp>
        <p:nvSpPr>
          <p:cNvPr id="194" name="Google Shape;194;p26"/>
          <p:cNvSpPr txBox="1"/>
          <p:nvPr/>
        </p:nvSpPr>
        <p:spPr>
          <a:xfrm>
            <a:off x="1440464" y="2581920"/>
            <a:ext cx="2582700" cy="307800"/>
          </a:xfrm>
          <a:prstGeom prst="rect">
            <a:avLst/>
          </a:prstGeom>
          <a:noFill/>
          <a:ln>
            <a:noFill/>
          </a:ln>
        </p:spPr>
        <p:txBody>
          <a:bodyPr anchorCtr="0" anchor="t" bIns="0" lIns="0" spcFirstLastPara="1" rIns="0" wrap="square" tIns="0">
            <a:spAutoFit/>
          </a:bodyPr>
          <a:lstStyle/>
          <a:p>
            <a:pPr indent="0" lvl="0" marL="0" marR="0" rtl="0" algn="l">
              <a:lnSpc>
                <a:spcPct val="139989"/>
              </a:lnSpc>
              <a:spcBef>
                <a:spcPts val="0"/>
              </a:spcBef>
              <a:spcAft>
                <a:spcPts val="0"/>
              </a:spcAft>
              <a:buNone/>
            </a:pPr>
            <a:r>
              <a:rPr b="0" i="0" lang="en" sz="2000" u="none" cap="none" strike="noStrike">
                <a:solidFill>
                  <a:srgbClr val="3D3D3D"/>
                </a:solidFill>
                <a:latin typeface="Poppins SemiBold"/>
                <a:ea typeface="Poppins SemiBold"/>
                <a:cs typeface="Poppins SemiBold"/>
                <a:sym typeface="Poppins SemiBold"/>
              </a:rPr>
              <a:t>Conclusion</a:t>
            </a:r>
            <a:endParaRPr sz="700"/>
          </a:p>
        </p:txBody>
      </p:sp>
      <p:sp>
        <p:nvSpPr>
          <p:cNvPr id="195" name="Google Shape;195;p26"/>
          <p:cNvSpPr txBox="1"/>
          <p:nvPr/>
        </p:nvSpPr>
        <p:spPr>
          <a:xfrm>
            <a:off x="1439865" y="3038150"/>
            <a:ext cx="2582700" cy="307800"/>
          </a:xfrm>
          <a:prstGeom prst="rect">
            <a:avLst/>
          </a:prstGeom>
          <a:noFill/>
          <a:ln>
            <a:noFill/>
          </a:ln>
        </p:spPr>
        <p:txBody>
          <a:bodyPr anchorCtr="0" anchor="t" bIns="0" lIns="0" spcFirstLastPara="1" rIns="0" wrap="square" tIns="0">
            <a:spAutoFit/>
          </a:bodyPr>
          <a:lstStyle/>
          <a:p>
            <a:pPr indent="0" lvl="0" marL="0" marR="0" rtl="0" algn="l">
              <a:lnSpc>
                <a:spcPct val="139989"/>
              </a:lnSpc>
              <a:spcBef>
                <a:spcPts val="0"/>
              </a:spcBef>
              <a:spcAft>
                <a:spcPts val="0"/>
              </a:spcAft>
              <a:buNone/>
            </a:pPr>
            <a:r>
              <a:rPr b="0" i="0" lang="en" sz="2000" u="none" cap="none" strike="noStrike">
                <a:solidFill>
                  <a:srgbClr val="3D3D3D"/>
                </a:solidFill>
                <a:latin typeface="Poppins SemiBold"/>
                <a:ea typeface="Poppins SemiBold"/>
                <a:cs typeface="Poppins SemiBold"/>
                <a:sym typeface="Poppins SemiBold"/>
              </a:rPr>
              <a:t>Q&amp;A</a:t>
            </a:r>
            <a:endParaRPr sz="700"/>
          </a:p>
        </p:txBody>
      </p:sp>
      <p:sp>
        <p:nvSpPr>
          <p:cNvPr id="196" name="Google Shape;196;p26"/>
          <p:cNvSpPr txBox="1"/>
          <p:nvPr/>
        </p:nvSpPr>
        <p:spPr>
          <a:xfrm>
            <a:off x="686490" y="2206046"/>
            <a:ext cx="571688" cy="356188"/>
          </a:xfrm>
          <a:prstGeom prst="rect">
            <a:avLst/>
          </a:prstGeom>
          <a:noFill/>
          <a:ln>
            <a:noFill/>
          </a:ln>
        </p:spPr>
        <p:txBody>
          <a:bodyPr anchorCtr="0" anchor="t" bIns="0" lIns="0" spcFirstLastPara="1" rIns="0" wrap="square" tIns="0">
            <a:spAutoFit/>
          </a:bodyPr>
          <a:lstStyle/>
          <a:p>
            <a:pPr indent="0" lvl="0" marL="0" marR="0" rtl="0" algn="r">
              <a:lnSpc>
                <a:spcPct val="139989"/>
              </a:lnSpc>
              <a:spcBef>
                <a:spcPts val="0"/>
              </a:spcBef>
              <a:spcAft>
                <a:spcPts val="0"/>
              </a:spcAft>
              <a:buNone/>
            </a:pPr>
            <a:r>
              <a:rPr b="1" i="0" lang="en" sz="2000" u="none" cap="none" strike="noStrike">
                <a:solidFill>
                  <a:srgbClr val="2D9F91"/>
                </a:solidFill>
                <a:latin typeface="Poppins Black"/>
                <a:ea typeface="Poppins Black"/>
                <a:cs typeface="Poppins Black"/>
                <a:sym typeface="Poppins Black"/>
              </a:rPr>
              <a:t>03</a:t>
            </a:r>
            <a:endParaRPr sz="700"/>
          </a:p>
        </p:txBody>
      </p:sp>
      <p:sp>
        <p:nvSpPr>
          <p:cNvPr id="197" name="Google Shape;197;p26"/>
          <p:cNvSpPr txBox="1"/>
          <p:nvPr/>
        </p:nvSpPr>
        <p:spPr>
          <a:xfrm>
            <a:off x="687203" y="2581920"/>
            <a:ext cx="571800" cy="307800"/>
          </a:xfrm>
          <a:prstGeom prst="rect">
            <a:avLst/>
          </a:prstGeom>
          <a:noFill/>
          <a:ln>
            <a:noFill/>
          </a:ln>
        </p:spPr>
        <p:txBody>
          <a:bodyPr anchorCtr="0" anchor="t" bIns="0" lIns="0" spcFirstLastPara="1" rIns="0" wrap="square" tIns="0">
            <a:spAutoFit/>
          </a:bodyPr>
          <a:lstStyle/>
          <a:p>
            <a:pPr indent="0" lvl="0" marL="0" marR="0" rtl="0" algn="r">
              <a:lnSpc>
                <a:spcPct val="139989"/>
              </a:lnSpc>
              <a:spcBef>
                <a:spcPts val="0"/>
              </a:spcBef>
              <a:spcAft>
                <a:spcPts val="0"/>
              </a:spcAft>
              <a:buNone/>
            </a:pPr>
            <a:r>
              <a:rPr b="1" i="0" lang="en" sz="2000" u="none" cap="none" strike="noStrike">
                <a:solidFill>
                  <a:srgbClr val="2D9F91"/>
                </a:solidFill>
                <a:latin typeface="Poppins Black"/>
                <a:ea typeface="Poppins Black"/>
                <a:cs typeface="Poppins Black"/>
                <a:sym typeface="Poppins Black"/>
              </a:rPr>
              <a:t>04</a:t>
            </a:r>
            <a:endParaRPr sz="700"/>
          </a:p>
        </p:txBody>
      </p:sp>
      <p:sp>
        <p:nvSpPr>
          <p:cNvPr id="198" name="Google Shape;198;p26"/>
          <p:cNvSpPr txBox="1"/>
          <p:nvPr/>
        </p:nvSpPr>
        <p:spPr>
          <a:xfrm>
            <a:off x="687203" y="3038180"/>
            <a:ext cx="571800" cy="307800"/>
          </a:xfrm>
          <a:prstGeom prst="rect">
            <a:avLst/>
          </a:prstGeom>
          <a:noFill/>
          <a:ln>
            <a:noFill/>
          </a:ln>
        </p:spPr>
        <p:txBody>
          <a:bodyPr anchorCtr="0" anchor="t" bIns="0" lIns="0" spcFirstLastPara="1" rIns="0" wrap="square" tIns="0">
            <a:spAutoFit/>
          </a:bodyPr>
          <a:lstStyle/>
          <a:p>
            <a:pPr indent="0" lvl="0" marL="0" marR="0" rtl="0" algn="r">
              <a:lnSpc>
                <a:spcPct val="139989"/>
              </a:lnSpc>
              <a:spcBef>
                <a:spcPts val="0"/>
              </a:spcBef>
              <a:spcAft>
                <a:spcPts val="0"/>
              </a:spcAft>
              <a:buNone/>
            </a:pPr>
            <a:r>
              <a:rPr b="1" i="0" lang="en" sz="2000" u="none" cap="none" strike="noStrike">
                <a:solidFill>
                  <a:srgbClr val="2D9F91"/>
                </a:solidFill>
                <a:latin typeface="Poppins Black"/>
                <a:ea typeface="Poppins Black"/>
                <a:cs typeface="Poppins Black"/>
                <a:sym typeface="Poppins Black"/>
              </a:rPr>
              <a:t>05</a:t>
            </a:r>
            <a:endParaRPr sz="700"/>
          </a:p>
        </p:txBody>
      </p:sp>
      <p:sp>
        <p:nvSpPr>
          <p:cNvPr id="199" name="Google Shape;199;p26"/>
          <p:cNvSpPr txBox="1"/>
          <p:nvPr/>
        </p:nvSpPr>
        <p:spPr>
          <a:xfrm>
            <a:off x="3514313" y="1213196"/>
            <a:ext cx="4254764" cy="315011"/>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 sz="1800" u="none" cap="none" strike="noStrike">
                <a:solidFill>
                  <a:srgbClr val="3D3D3D"/>
                </a:solidFill>
                <a:latin typeface="Poppins"/>
                <a:ea typeface="Poppins"/>
                <a:cs typeface="Poppins"/>
                <a:sym typeface="Poppins"/>
              </a:rPr>
              <a:t>Research Statement &amp; Hypothesis</a:t>
            </a:r>
            <a:endParaRPr sz="700"/>
          </a:p>
        </p:txBody>
      </p:sp>
      <p:sp>
        <p:nvSpPr>
          <p:cNvPr id="200" name="Google Shape;200;p26"/>
          <p:cNvSpPr txBox="1"/>
          <p:nvPr/>
        </p:nvSpPr>
        <p:spPr>
          <a:xfrm>
            <a:off x="3509013" y="1713945"/>
            <a:ext cx="3031500" cy="3150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 sz="1800" u="none" cap="none" strike="noStrike">
                <a:solidFill>
                  <a:srgbClr val="3D3D3D"/>
                </a:solidFill>
                <a:latin typeface="Poppins"/>
                <a:ea typeface="Poppins"/>
                <a:cs typeface="Poppins"/>
                <a:sym typeface="Poppins"/>
              </a:rPr>
              <a:t>Origin &amp; Cleanup Process</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p:nvPr/>
        </p:nvSpPr>
        <p:spPr>
          <a:xfrm rot="10800000">
            <a:off x="0" y="0"/>
            <a:ext cx="1203865" cy="1203865"/>
          </a:xfrm>
          <a:custGeom>
            <a:rect b="b" l="l" r="r" t="t"/>
            <a:pathLst>
              <a:path extrusionOk="0" h="2407730" w="2407730">
                <a:moveTo>
                  <a:pt x="2407730" y="2407730"/>
                </a:moveTo>
                <a:lnTo>
                  <a:pt x="0" y="2407730"/>
                </a:lnTo>
                <a:lnTo>
                  <a:pt x="0" y="0"/>
                </a:lnTo>
                <a:lnTo>
                  <a:pt x="2407730" y="0"/>
                </a:lnTo>
                <a:lnTo>
                  <a:pt x="2407730" y="2407730"/>
                </a:lnTo>
                <a:close/>
              </a:path>
            </a:pathLst>
          </a:custGeom>
          <a:blipFill rotWithShape="1">
            <a:blip r:embed="rId3">
              <a:alphaModFix/>
            </a:blip>
            <a:stretch>
              <a:fillRect b="0" l="0" r="0" t="0"/>
            </a:stretch>
          </a:blipFill>
          <a:ln>
            <a:noFill/>
          </a:ln>
        </p:spPr>
      </p:sp>
      <p:sp>
        <p:nvSpPr>
          <p:cNvPr id="206" name="Google Shape;206;p27"/>
          <p:cNvSpPr/>
          <p:nvPr/>
        </p:nvSpPr>
        <p:spPr>
          <a:xfrm rot="-5400000">
            <a:off x="-216590" y="1014415"/>
            <a:ext cx="649344" cy="324672"/>
          </a:xfrm>
          <a:custGeom>
            <a:rect b="b" l="l" r="r" t="t"/>
            <a:pathLst>
              <a:path extrusionOk="0" h="649343" w="1298687">
                <a:moveTo>
                  <a:pt x="0" y="0"/>
                </a:moveTo>
                <a:lnTo>
                  <a:pt x="1298687" y="0"/>
                </a:lnTo>
                <a:lnTo>
                  <a:pt x="1298687" y="649344"/>
                </a:lnTo>
                <a:lnTo>
                  <a:pt x="0" y="649344"/>
                </a:lnTo>
                <a:lnTo>
                  <a:pt x="0" y="0"/>
                </a:lnTo>
                <a:close/>
              </a:path>
            </a:pathLst>
          </a:custGeom>
          <a:blipFill rotWithShape="1">
            <a:blip r:embed="rId4">
              <a:alphaModFix amt="50000"/>
            </a:blip>
            <a:stretch>
              <a:fillRect b="0" l="0" r="0" t="0"/>
            </a:stretch>
          </a:blipFill>
          <a:ln>
            <a:noFill/>
          </a:ln>
        </p:spPr>
      </p:sp>
      <p:sp>
        <p:nvSpPr>
          <p:cNvPr id="207" name="Google Shape;207;p27"/>
          <p:cNvSpPr/>
          <p:nvPr/>
        </p:nvSpPr>
        <p:spPr>
          <a:xfrm>
            <a:off x="675093" y="2394278"/>
            <a:ext cx="528772" cy="209692"/>
          </a:xfrm>
          <a:custGeom>
            <a:rect b="b" l="l" r="r" t="t"/>
            <a:pathLst>
              <a:path extrusionOk="0" h="419384" w="1057544">
                <a:moveTo>
                  <a:pt x="0" y="0"/>
                </a:moveTo>
                <a:lnTo>
                  <a:pt x="1057544" y="0"/>
                </a:lnTo>
                <a:lnTo>
                  <a:pt x="1057544" y="419384"/>
                </a:lnTo>
                <a:lnTo>
                  <a:pt x="0" y="419384"/>
                </a:lnTo>
                <a:lnTo>
                  <a:pt x="0" y="0"/>
                </a:lnTo>
                <a:close/>
              </a:path>
            </a:pathLst>
          </a:custGeom>
          <a:blipFill rotWithShape="1">
            <a:blip r:embed="rId5">
              <a:alphaModFix/>
            </a:blip>
            <a:stretch>
              <a:fillRect b="-269126" l="0" r="-167479" t="0"/>
            </a:stretch>
          </a:blipFill>
          <a:ln>
            <a:noFill/>
          </a:ln>
        </p:spPr>
      </p:sp>
      <p:sp>
        <p:nvSpPr>
          <p:cNvPr id="208" name="Google Shape;208;p27"/>
          <p:cNvSpPr/>
          <p:nvPr/>
        </p:nvSpPr>
        <p:spPr>
          <a:xfrm rot="10800000">
            <a:off x="0" y="4629150"/>
            <a:ext cx="514350" cy="514350"/>
          </a:xfrm>
          <a:custGeom>
            <a:rect b="b" l="l" r="r" t="t"/>
            <a:pathLst>
              <a:path extrusionOk="0" h="1028700" w="1028700">
                <a:moveTo>
                  <a:pt x="1028700" y="1028700"/>
                </a:moveTo>
                <a:lnTo>
                  <a:pt x="0" y="1028700"/>
                </a:lnTo>
                <a:lnTo>
                  <a:pt x="0" y="0"/>
                </a:lnTo>
                <a:lnTo>
                  <a:pt x="1028700" y="0"/>
                </a:lnTo>
                <a:lnTo>
                  <a:pt x="1028700" y="1028700"/>
                </a:lnTo>
                <a:close/>
              </a:path>
            </a:pathLst>
          </a:custGeom>
          <a:blipFill rotWithShape="1">
            <a:blip r:embed="rId6">
              <a:alphaModFix/>
            </a:blip>
            <a:stretch>
              <a:fillRect b="0" l="0" r="0" t="0"/>
            </a:stretch>
          </a:blipFill>
          <a:ln>
            <a:noFill/>
          </a:ln>
        </p:spPr>
      </p:sp>
      <p:sp>
        <p:nvSpPr>
          <p:cNvPr id="209" name="Google Shape;209;p27"/>
          <p:cNvSpPr/>
          <p:nvPr/>
        </p:nvSpPr>
        <p:spPr>
          <a:xfrm flipH="1" rot="10800000">
            <a:off x="8629650" y="4629150"/>
            <a:ext cx="514350" cy="514350"/>
          </a:xfrm>
          <a:custGeom>
            <a:rect b="b" l="l" r="r" t="t"/>
            <a:pathLst>
              <a:path extrusionOk="0" h="1028700" w="1028700">
                <a:moveTo>
                  <a:pt x="0" y="1028700"/>
                </a:moveTo>
                <a:lnTo>
                  <a:pt x="1028700" y="1028700"/>
                </a:lnTo>
                <a:lnTo>
                  <a:pt x="1028700" y="0"/>
                </a:lnTo>
                <a:lnTo>
                  <a:pt x="0" y="0"/>
                </a:lnTo>
                <a:lnTo>
                  <a:pt x="0" y="1028700"/>
                </a:lnTo>
                <a:close/>
              </a:path>
            </a:pathLst>
          </a:custGeom>
          <a:blipFill rotWithShape="1">
            <a:blip r:embed="rId6">
              <a:alphaModFix/>
            </a:blip>
            <a:stretch>
              <a:fillRect b="0" l="0" r="0" t="0"/>
            </a:stretch>
          </a:blipFill>
          <a:ln>
            <a:noFill/>
          </a:ln>
        </p:spPr>
      </p:sp>
      <p:grpSp>
        <p:nvGrpSpPr>
          <p:cNvPr id="210" name="Google Shape;210;p27"/>
          <p:cNvGrpSpPr/>
          <p:nvPr/>
        </p:nvGrpSpPr>
        <p:grpSpPr>
          <a:xfrm>
            <a:off x="1213927" y="751582"/>
            <a:ext cx="3065977" cy="4086696"/>
            <a:chOff x="0" y="-267991"/>
            <a:chExt cx="8175937" cy="10897856"/>
          </a:xfrm>
        </p:grpSpPr>
        <p:grpSp>
          <p:nvGrpSpPr>
            <p:cNvPr id="211" name="Google Shape;211;p27"/>
            <p:cNvGrpSpPr/>
            <p:nvPr/>
          </p:nvGrpSpPr>
          <p:grpSpPr>
            <a:xfrm>
              <a:off x="0" y="-216701"/>
              <a:ext cx="8175937" cy="10445796"/>
              <a:chOff x="0" y="-47625"/>
              <a:chExt cx="1796848" cy="2295701"/>
            </a:xfrm>
          </p:grpSpPr>
          <p:sp>
            <p:nvSpPr>
              <p:cNvPr id="212" name="Google Shape;212;p27"/>
              <p:cNvSpPr/>
              <p:nvPr/>
            </p:nvSpPr>
            <p:spPr>
              <a:xfrm>
                <a:off x="0" y="0"/>
                <a:ext cx="1796848" cy="2248076"/>
              </a:xfrm>
              <a:custGeom>
                <a:rect b="b" l="l" r="r" t="t"/>
                <a:pathLst>
                  <a:path extrusionOk="0" h="2248076" w="1796848">
                    <a:moveTo>
                      <a:pt x="3788" y="0"/>
                    </a:moveTo>
                    <a:lnTo>
                      <a:pt x="1793061" y="0"/>
                    </a:lnTo>
                    <a:cubicBezTo>
                      <a:pt x="1795152" y="0"/>
                      <a:pt x="1796848" y="1696"/>
                      <a:pt x="1796848" y="3788"/>
                    </a:cubicBezTo>
                    <a:lnTo>
                      <a:pt x="1796848" y="2244289"/>
                    </a:lnTo>
                    <a:cubicBezTo>
                      <a:pt x="1796848" y="2245293"/>
                      <a:pt x="1796449" y="2246256"/>
                      <a:pt x="1795739" y="2246967"/>
                    </a:cubicBezTo>
                    <a:cubicBezTo>
                      <a:pt x="1795028" y="2247677"/>
                      <a:pt x="1794065" y="2248076"/>
                      <a:pt x="1793061" y="2248076"/>
                    </a:cubicBezTo>
                    <a:lnTo>
                      <a:pt x="3788" y="2248076"/>
                    </a:lnTo>
                    <a:cubicBezTo>
                      <a:pt x="1696" y="2248076"/>
                      <a:pt x="0" y="2246380"/>
                      <a:pt x="0" y="2244289"/>
                    </a:cubicBezTo>
                    <a:lnTo>
                      <a:pt x="0" y="3788"/>
                    </a:lnTo>
                    <a:cubicBezTo>
                      <a:pt x="0" y="1696"/>
                      <a:pt x="1696" y="0"/>
                      <a:pt x="3788" y="0"/>
                    </a:cubicBezTo>
                    <a:close/>
                  </a:path>
                </a:pathLst>
              </a:custGeom>
              <a:solidFill>
                <a:srgbClr val="FFFFFF"/>
              </a:solidFill>
              <a:ln cap="sq" cmpd="sng" w="57150">
                <a:solidFill>
                  <a:srgbClr val="2D9F91"/>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3" name="Google Shape;213;p27"/>
              <p:cNvSpPr txBox="1"/>
              <p:nvPr/>
            </p:nvSpPr>
            <p:spPr>
              <a:xfrm>
                <a:off x="0" y="-47625"/>
                <a:ext cx="1796848" cy="2295701"/>
              </a:xfrm>
              <a:prstGeom prst="rect">
                <a:avLst/>
              </a:prstGeom>
              <a:noFill/>
              <a:ln>
                <a:noFill/>
              </a:ln>
            </p:spPr>
            <p:txBody>
              <a:bodyPr anchorCtr="0" anchor="ctr" bIns="25400" lIns="25400" spcFirstLastPara="1" rIns="25400" wrap="square" tIns="25400">
                <a:noAutofit/>
              </a:bodyPr>
              <a:lstStyle/>
              <a:p>
                <a:pPr indent="0" lvl="0" marL="0" marR="0" rtl="0" algn="ctr">
                  <a:lnSpc>
                    <a:spcPct val="194388"/>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4" name="Google Shape;214;p27"/>
            <p:cNvGrpSpPr/>
            <p:nvPr/>
          </p:nvGrpSpPr>
          <p:grpSpPr>
            <a:xfrm>
              <a:off x="151738" y="9452149"/>
              <a:ext cx="7872461" cy="1177716"/>
              <a:chOff x="0" y="-45428"/>
              <a:chExt cx="460294" cy="68861"/>
            </a:xfrm>
          </p:grpSpPr>
          <p:sp>
            <p:nvSpPr>
              <p:cNvPr id="215" name="Google Shape;215;p27"/>
              <p:cNvSpPr/>
              <p:nvPr/>
            </p:nvSpPr>
            <p:spPr>
              <a:xfrm>
                <a:off x="0" y="0"/>
                <a:ext cx="460294" cy="23433"/>
              </a:xfrm>
              <a:custGeom>
                <a:rect b="b" l="l" r="r" t="t"/>
                <a:pathLst>
                  <a:path extrusionOk="0" h="23433" w="460294">
                    <a:moveTo>
                      <a:pt x="230147" y="0"/>
                    </a:moveTo>
                    <a:cubicBezTo>
                      <a:pt x="103040" y="0"/>
                      <a:pt x="0" y="5246"/>
                      <a:pt x="0" y="11716"/>
                    </a:cubicBezTo>
                    <a:cubicBezTo>
                      <a:pt x="0" y="18187"/>
                      <a:pt x="103040" y="23433"/>
                      <a:pt x="230147" y="23433"/>
                    </a:cubicBezTo>
                    <a:cubicBezTo>
                      <a:pt x="357253" y="23433"/>
                      <a:pt x="460294" y="18187"/>
                      <a:pt x="460294" y="11716"/>
                    </a:cubicBezTo>
                    <a:cubicBezTo>
                      <a:pt x="460294" y="5246"/>
                      <a:pt x="357253" y="0"/>
                      <a:pt x="230147" y="0"/>
                    </a:cubicBezTo>
                    <a:close/>
                  </a:path>
                </a:pathLst>
              </a:custGeom>
              <a:solidFill>
                <a:srgbClr val="8AD7BB">
                  <a:alpha val="49803"/>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6" name="Google Shape;216;p27"/>
              <p:cNvSpPr txBox="1"/>
              <p:nvPr/>
            </p:nvSpPr>
            <p:spPr>
              <a:xfrm>
                <a:off x="43153" y="-45428"/>
                <a:ext cx="373989" cy="66664"/>
              </a:xfrm>
              <a:prstGeom prst="rect">
                <a:avLst/>
              </a:prstGeom>
              <a:noFill/>
              <a:ln>
                <a:noFill/>
              </a:ln>
            </p:spPr>
            <p:txBody>
              <a:bodyPr anchorCtr="0" anchor="ctr" bIns="25400" lIns="25400" spcFirstLastPara="1" rIns="25400" wrap="square" tIns="25400">
                <a:noAutofit/>
              </a:bodyPr>
              <a:lstStyle/>
              <a:p>
                <a:pPr indent="0" lvl="0" marL="0" marR="0" rtl="0" algn="ctr">
                  <a:lnSpc>
                    <a:spcPct val="178888"/>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7" name="Google Shape;217;p27"/>
            <p:cNvGrpSpPr/>
            <p:nvPr/>
          </p:nvGrpSpPr>
          <p:grpSpPr>
            <a:xfrm>
              <a:off x="0" y="-267991"/>
              <a:ext cx="8175937" cy="2423315"/>
              <a:chOff x="0" y="-57150"/>
              <a:chExt cx="1615000" cy="478679"/>
            </a:xfrm>
          </p:grpSpPr>
          <p:sp>
            <p:nvSpPr>
              <p:cNvPr id="218" name="Google Shape;218;p27"/>
              <p:cNvSpPr/>
              <p:nvPr/>
            </p:nvSpPr>
            <p:spPr>
              <a:xfrm>
                <a:off x="0" y="0"/>
                <a:ext cx="1615000" cy="421529"/>
              </a:xfrm>
              <a:custGeom>
                <a:rect b="b" l="l" r="r" t="t"/>
                <a:pathLst>
                  <a:path extrusionOk="0" h="421529" w="1615000">
                    <a:moveTo>
                      <a:pt x="0" y="0"/>
                    </a:moveTo>
                    <a:lnTo>
                      <a:pt x="1615000" y="0"/>
                    </a:lnTo>
                    <a:lnTo>
                      <a:pt x="1615000" y="421529"/>
                    </a:lnTo>
                    <a:lnTo>
                      <a:pt x="0" y="421529"/>
                    </a:lnTo>
                    <a:close/>
                  </a:path>
                </a:pathLst>
              </a:custGeom>
              <a:solidFill>
                <a:srgbClr val="2D9F91"/>
              </a:solidFill>
              <a:ln>
                <a:noFill/>
              </a:ln>
            </p:spPr>
          </p:sp>
          <p:sp>
            <p:nvSpPr>
              <p:cNvPr id="219" name="Google Shape;219;p27"/>
              <p:cNvSpPr txBox="1"/>
              <p:nvPr/>
            </p:nvSpPr>
            <p:spPr>
              <a:xfrm>
                <a:off x="0" y="-57150"/>
                <a:ext cx="1615000" cy="478679"/>
              </a:xfrm>
              <a:prstGeom prst="rect">
                <a:avLst/>
              </a:prstGeom>
              <a:noFill/>
              <a:ln>
                <a:noFill/>
              </a:ln>
            </p:spPr>
            <p:txBody>
              <a:bodyPr anchorCtr="0" anchor="ctr" bIns="25400" lIns="25400" spcFirstLastPara="1" rIns="25400" wrap="square" tIns="25400">
                <a:noAutofit/>
              </a:bodyPr>
              <a:lstStyle/>
              <a:p>
                <a:pPr indent="0" lvl="0" marL="0" marR="0" rtl="0" algn="ctr">
                  <a:lnSpc>
                    <a:spcPct val="178888"/>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20" name="Google Shape;220;p27"/>
            <p:cNvSpPr txBox="1"/>
            <p:nvPr/>
          </p:nvSpPr>
          <p:spPr>
            <a:xfrm>
              <a:off x="592877" y="2960469"/>
              <a:ext cx="6955523" cy="5755645"/>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0" i="0" lang="en" sz="1700" u="none" cap="none" strike="noStrike">
                  <a:solidFill>
                    <a:srgbClr val="3D3D3D"/>
                  </a:solidFill>
                  <a:latin typeface="Poppins Medium"/>
                  <a:ea typeface="Poppins Medium"/>
                  <a:cs typeface="Poppins Medium"/>
                  <a:sym typeface="Poppins Medium"/>
                </a:rPr>
                <a:t>The goal of our project is to examine </a:t>
              </a:r>
              <a:r>
                <a:rPr b="1" i="0" lang="en" sz="1700" u="none" cap="none" strike="noStrike">
                  <a:solidFill>
                    <a:srgbClr val="3D3D3D"/>
                  </a:solidFill>
                  <a:latin typeface="Poppins"/>
                  <a:ea typeface="Poppins"/>
                  <a:cs typeface="Poppins"/>
                  <a:sym typeface="Poppins"/>
                </a:rPr>
                <a:t>US birth rate data</a:t>
              </a:r>
              <a:r>
                <a:rPr b="0" i="0" lang="en" sz="1700" u="none" cap="none" strike="noStrike">
                  <a:solidFill>
                    <a:srgbClr val="3D3D3D"/>
                  </a:solidFill>
                  <a:latin typeface="Poppins Medium"/>
                  <a:ea typeface="Poppins Medium"/>
                  <a:cs typeface="Poppins Medium"/>
                  <a:sym typeface="Poppins Medium"/>
                </a:rPr>
                <a:t> for patterns in healthcare outcomes</a:t>
              </a:r>
              <a:r>
                <a:rPr b="1" i="0" lang="en" sz="1700" u="none" cap="none" strike="noStrike">
                  <a:solidFill>
                    <a:srgbClr val="3D3D3D"/>
                  </a:solidFill>
                  <a:latin typeface="Poppins"/>
                  <a:ea typeface="Poppins"/>
                  <a:cs typeface="Poppins"/>
                  <a:sym typeface="Poppins"/>
                </a:rPr>
                <a:t> based on payment sources</a:t>
              </a:r>
              <a:r>
                <a:rPr b="0" i="0" lang="en" sz="1700" u="none" cap="none" strike="noStrike">
                  <a:solidFill>
                    <a:srgbClr val="3D3D3D"/>
                  </a:solidFill>
                  <a:latin typeface="Poppins Medium"/>
                  <a:ea typeface="Poppins Medium"/>
                  <a:cs typeface="Poppins Medium"/>
                  <a:sym typeface="Poppins Medium"/>
                </a:rPr>
                <a:t> at delivery.</a:t>
              </a:r>
              <a:endParaRPr sz="700"/>
            </a:p>
          </p:txBody>
        </p:sp>
        <p:sp>
          <p:nvSpPr>
            <p:cNvPr id="221" name="Google Shape;221;p27"/>
            <p:cNvSpPr txBox="1"/>
            <p:nvPr/>
          </p:nvSpPr>
          <p:spPr>
            <a:xfrm>
              <a:off x="387772" y="143296"/>
              <a:ext cx="7400393" cy="1763608"/>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i="0" lang="en" sz="1900" u="none" cap="none" strike="noStrike">
                  <a:solidFill>
                    <a:srgbClr val="FFFFFF"/>
                  </a:solidFill>
                  <a:latin typeface="Poppins"/>
                  <a:ea typeface="Poppins"/>
                  <a:cs typeface="Poppins"/>
                  <a:sym typeface="Poppins"/>
                </a:rPr>
                <a:t>Research </a:t>
              </a:r>
              <a:endParaRPr sz="700"/>
            </a:p>
            <a:p>
              <a:pPr indent="0" lvl="0" marL="0" marR="0" rtl="0" algn="ctr">
                <a:lnSpc>
                  <a:spcPct val="140010"/>
                </a:lnSpc>
                <a:spcBef>
                  <a:spcPts val="0"/>
                </a:spcBef>
                <a:spcAft>
                  <a:spcPts val="0"/>
                </a:spcAft>
                <a:buNone/>
              </a:pPr>
              <a:r>
                <a:rPr b="1" i="0" lang="en" sz="1900" u="none" cap="none" strike="noStrike">
                  <a:solidFill>
                    <a:srgbClr val="FFFFFF"/>
                  </a:solidFill>
                  <a:latin typeface="Poppins"/>
                  <a:ea typeface="Poppins"/>
                  <a:cs typeface="Poppins"/>
                  <a:sym typeface="Poppins"/>
                </a:rPr>
                <a:t>Statement</a:t>
              </a:r>
              <a:endParaRPr sz="700"/>
            </a:p>
          </p:txBody>
        </p:sp>
      </p:grpSp>
      <p:grpSp>
        <p:nvGrpSpPr>
          <p:cNvPr id="222" name="Google Shape;222;p27"/>
          <p:cNvGrpSpPr/>
          <p:nvPr/>
        </p:nvGrpSpPr>
        <p:grpSpPr>
          <a:xfrm>
            <a:off x="4854112" y="150331"/>
            <a:ext cx="3976177" cy="4687948"/>
            <a:chOff x="0" y="0"/>
            <a:chExt cx="10603138" cy="12501194"/>
          </a:xfrm>
        </p:grpSpPr>
        <p:sp>
          <p:nvSpPr>
            <p:cNvPr id="223" name="Google Shape;223;p27"/>
            <p:cNvSpPr/>
            <p:nvPr/>
          </p:nvSpPr>
          <p:spPr>
            <a:xfrm>
              <a:off x="9108303" y="0"/>
              <a:ext cx="1494835" cy="1511844"/>
            </a:xfrm>
            <a:custGeom>
              <a:rect b="b" l="l" r="r" t="t"/>
              <a:pathLst>
                <a:path extrusionOk="0" h="1511844" w="1494835">
                  <a:moveTo>
                    <a:pt x="0" y="0"/>
                  </a:moveTo>
                  <a:lnTo>
                    <a:pt x="1494835" y="0"/>
                  </a:lnTo>
                  <a:lnTo>
                    <a:pt x="1494835" y="1511844"/>
                  </a:lnTo>
                  <a:lnTo>
                    <a:pt x="0" y="1511844"/>
                  </a:lnTo>
                  <a:lnTo>
                    <a:pt x="0" y="0"/>
                  </a:lnTo>
                  <a:close/>
                </a:path>
              </a:pathLst>
            </a:custGeom>
            <a:blipFill rotWithShape="1">
              <a:blip r:embed="rId7">
                <a:alphaModFix/>
              </a:blip>
              <a:stretch>
                <a:fillRect b="0" l="0" r="0" t="0"/>
              </a:stretch>
            </a:blipFill>
            <a:ln>
              <a:noFill/>
            </a:ln>
          </p:spPr>
        </p:sp>
        <p:grpSp>
          <p:nvGrpSpPr>
            <p:cNvPr id="224" name="Google Shape;224;p27"/>
            <p:cNvGrpSpPr/>
            <p:nvPr/>
          </p:nvGrpSpPr>
          <p:grpSpPr>
            <a:xfrm>
              <a:off x="0" y="1654628"/>
              <a:ext cx="8175937" cy="10445796"/>
              <a:chOff x="0" y="-47625"/>
              <a:chExt cx="1796848" cy="2295701"/>
            </a:xfrm>
          </p:grpSpPr>
          <p:sp>
            <p:nvSpPr>
              <p:cNvPr id="225" name="Google Shape;225;p27"/>
              <p:cNvSpPr/>
              <p:nvPr/>
            </p:nvSpPr>
            <p:spPr>
              <a:xfrm>
                <a:off x="0" y="0"/>
                <a:ext cx="1796848" cy="2248076"/>
              </a:xfrm>
              <a:custGeom>
                <a:rect b="b" l="l" r="r" t="t"/>
                <a:pathLst>
                  <a:path extrusionOk="0" h="2248076" w="1796848">
                    <a:moveTo>
                      <a:pt x="3788" y="0"/>
                    </a:moveTo>
                    <a:lnTo>
                      <a:pt x="1793061" y="0"/>
                    </a:lnTo>
                    <a:cubicBezTo>
                      <a:pt x="1795152" y="0"/>
                      <a:pt x="1796848" y="1696"/>
                      <a:pt x="1796848" y="3788"/>
                    </a:cubicBezTo>
                    <a:lnTo>
                      <a:pt x="1796848" y="2244289"/>
                    </a:lnTo>
                    <a:cubicBezTo>
                      <a:pt x="1796848" y="2245293"/>
                      <a:pt x="1796449" y="2246256"/>
                      <a:pt x="1795739" y="2246967"/>
                    </a:cubicBezTo>
                    <a:cubicBezTo>
                      <a:pt x="1795028" y="2247677"/>
                      <a:pt x="1794065" y="2248076"/>
                      <a:pt x="1793061" y="2248076"/>
                    </a:cubicBezTo>
                    <a:lnTo>
                      <a:pt x="3788" y="2248076"/>
                    </a:lnTo>
                    <a:cubicBezTo>
                      <a:pt x="1696" y="2248076"/>
                      <a:pt x="0" y="2246380"/>
                      <a:pt x="0" y="2244289"/>
                    </a:cubicBezTo>
                    <a:lnTo>
                      <a:pt x="0" y="3788"/>
                    </a:lnTo>
                    <a:cubicBezTo>
                      <a:pt x="0" y="1696"/>
                      <a:pt x="1696" y="0"/>
                      <a:pt x="3788" y="0"/>
                    </a:cubicBezTo>
                    <a:close/>
                  </a:path>
                </a:pathLst>
              </a:custGeom>
              <a:solidFill>
                <a:srgbClr val="FFFFFF"/>
              </a:solidFill>
              <a:ln cap="sq" cmpd="sng" w="57150">
                <a:solidFill>
                  <a:srgbClr val="2D9F91"/>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6" name="Google Shape;226;p27"/>
              <p:cNvSpPr txBox="1"/>
              <p:nvPr/>
            </p:nvSpPr>
            <p:spPr>
              <a:xfrm>
                <a:off x="0" y="-47625"/>
                <a:ext cx="1796848" cy="2295701"/>
              </a:xfrm>
              <a:prstGeom prst="rect">
                <a:avLst/>
              </a:prstGeom>
              <a:noFill/>
              <a:ln>
                <a:noFill/>
              </a:ln>
            </p:spPr>
            <p:txBody>
              <a:bodyPr anchorCtr="0" anchor="ctr" bIns="25400" lIns="25400" spcFirstLastPara="1" rIns="25400" wrap="square" tIns="25400">
                <a:noAutofit/>
              </a:bodyPr>
              <a:lstStyle/>
              <a:p>
                <a:pPr indent="0" lvl="0" marL="0" marR="0" rtl="0" algn="ctr">
                  <a:lnSpc>
                    <a:spcPct val="194388"/>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7" name="Google Shape;227;p27"/>
            <p:cNvGrpSpPr/>
            <p:nvPr/>
          </p:nvGrpSpPr>
          <p:grpSpPr>
            <a:xfrm>
              <a:off x="151738" y="11323478"/>
              <a:ext cx="7872461" cy="1177716"/>
              <a:chOff x="0" y="-45428"/>
              <a:chExt cx="460294" cy="68861"/>
            </a:xfrm>
          </p:grpSpPr>
          <p:sp>
            <p:nvSpPr>
              <p:cNvPr id="228" name="Google Shape;228;p27"/>
              <p:cNvSpPr/>
              <p:nvPr/>
            </p:nvSpPr>
            <p:spPr>
              <a:xfrm>
                <a:off x="0" y="0"/>
                <a:ext cx="460294" cy="23433"/>
              </a:xfrm>
              <a:custGeom>
                <a:rect b="b" l="l" r="r" t="t"/>
                <a:pathLst>
                  <a:path extrusionOk="0" h="23433" w="460294">
                    <a:moveTo>
                      <a:pt x="230147" y="0"/>
                    </a:moveTo>
                    <a:cubicBezTo>
                      <a:pt x="103040" y="0"/>
                      <a:pt x="0" y="5246"/>
                      <a:pt x="0" y="11716"/>
                    </a:cubicBezTo>
                    <a:cubicBezTo>
                      <a:pt x="0" y="18187"/>
                      <a:pt x="103040" y="23433"/>
                      <a:pt x="230147" y="23433"/>
                    </a:cubicBezTo>
                    <a:cubicBezTo>
                      <a:pt x="357253" y="23433"/>
                      <a:pt x="460294" y="18187"/>
                      <a:pt x="460294" y="11716"/>
                    </a:cubicBezTo>
                    <a:cubicBezTo>
                      <a:pt x="460294" y="5246"/>
                      <a:pt x="357253" y="0"/>
                      <a:pt x="230147" y="0"/>
                    </a:cubicBezTo>
                    <a:close/>
                  </a:path>
                </a:pathLst>
              </a:custGeom>
              <a:solidFill>
                <a:srgbClr val="8AD7BB">
                  <a:alpha val="49803"/>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9" name="Google Shape;229;p27"/>
              <p:cNvSpPr txBox="1"/>
              <p:nvPr/>
            </p:nvSpPr>
            <p:spPr>
              <a:xfrm>
                <a:off x="43153" y="-45428"/>
                <a:ext cx="373989" cy="66664"/>
              </a:xfrm>
              <a:prstGeom prst="rect">
                <a:avLst/>
              </a:prstGeom>
              <a:noFill/>
              <a:ln>
                <a:noFill/>
              </a:ln>
            </p:spPr>
            <p:txBody>
              <a:bodyPr anchorCtr="0" anchor="ctr" bIns="25400" lIns="25400" spcFirstLastPara="1" rIns="25400" wrap="square" tIns="25400">
                <a:noAutofit/>
              </a:bodyPr>
              <a:lstStyle/>
              <a:p>
                <a:pPr indent="0" lvl="0" marL="0" marR="0" rtl="0" algn="ctr">
                  <a:lnSpc>
                    <a:spcPct val="178888"/>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0" name="Google Shape;230;p27"/>
            <p:cNvGrpSpPr/>
            <p:nvPr/>
          </p:nvGrpSpPr>
          <p:grpSpPr>
            <a:xfrm>
              <a:off x="0" y="1603338"/>
              <a:ext cx="8175937" cy="2423315"/>
              <a:chOff x="0" y="-57150"/>
              <a:chExt cx="1615000" cy="478679"/>
            </a:xfrm>
          </p:grpSpPr>
          <p:sp>
            <p:nvSpPr>
              <p:cNvPr id="231" name="Google Shape;231;p27"/>
              <p:cNvSpPr/>
              <p:nvPr/>
            </p:nvSpPr>
            <p:spPr>
              <a:xfrm>
                <a:off x="0" y="0"/>
                <a:ext cx="1615000" cy="421529"/>
              </a:xfrm>
              <a:custGeom>
                <a:rect b="b" l="l" r="r" t="t"/>
                <a:pathLst>
                  <a:path extrusionOk="0" h="421529" w="1615000">
                    <a:moveTo>
                      <a:pt x="0" y="0"/>
                    </a:moveTo>
                    <a:lnTo>
                      <a:pt x="1615000" y="0"/>
                    </a:lnTo>
                    <a:lnTo>
                      <a:pt x="1615000" y="421529"/>
                    </a:lnTo>
                    <a:lnTo>
                      <a:pt x="0" y="421529"/>
                    </a:lnTo>
                    <a:close/>
                  </a:path>
                </a:pathLst>
              </a:custGeom>
              <a:solidFill>
                <a:srgbClr val="2D9F91"/>
              </a:solidFill>
              <a:ln>
                <a:noFill/>
              </a:ln>
            </p:spPr>
          </p:sp>
          <p:sp>
            <p:nvSpPr>
              <p:cNvPr id="232" name="Google Shape;232;p27"/>
              <p:cNvSpPr txBox="1"/>
              <p:nvPr/>
            </p:nvSpPr>
            <p:spPr>
              <a:xfrm>
                <a:off x="0" y="-57150"/>
                <a:ext cx="1615000" cy="478679"/>
              </a:xfrm>
              <a:prstGeom prst="rect">
                <a:avLst/>
              </a:prstGeom>
              <a:noFill/>
              <a:ln>
                <a:noFill/>
              </a:ln>
            </p:spPr>
            <p:txBody>
              <a:bodyPr anchorCtr="0" anchor="ctr" bIns="25400" lIns="25400" spcFirstLastPara="1" rIns="25400" wrap="square" tIns="25400">
                <a:noAutofit/>
              </a:bodyPr>
              <a:lstStyle/>
              <a:p>
                <a:pPr indent="0" lvl="0" marL="0" marR="0" rtl="0" algn="ctr">
                  <a:lnSpc>
                    <a:spcPct val="178888"/>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33" name="Google Shape;233;p27"/>
            <p:cNvSpPr txBox="1"/>
            <p:nvPr/>
          </p:nvSpPr>
          <p:spPr>
            <a:xfrm>
              <a:off x="592877" y="4831798"/>
              <a:ext cx="6955523" cy="5755645"/>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0" i="0" lang="en" sz="1700" u="none" cap="none" strike="noStrike">
                  <a:solidFill>
                    <a:srgbClr val="3D3D3D"/>
                  </a:solidFill>
                  <a:latin typeface="Poppins Medium"/>
                  <a:ea typeface="Poppins Medium"/>
                  <a:cs typeface="Poppins Medium"/>
                  <a:sym typeface="Poppins Medium"/>
                </a:rPr>
                <a:t>There is a </a:t>
              </a:r>
              <a:r>
                <a:rPr b="1" i="0" lang="en" sz="1700" u="none" cap="none" strike="noStrike">
                  <a:solidFill>
                    <a:srgbClr val="3D3D3D"/>
                  </a:solidFill>
                  <a:latin typeface="Poppins"/>
                  <a:ea typeface="Poppins"/>
                  <a:cs typeface="Poppins"/>
                  <a:sym typeface="Poppins"/>
                </a:rPr>
                <a:t>positive correlation</a:t>
              </a:r>
              <a:r>
                <a:rPr b="0" i="0" lang="en" sz="1700" u="none" cap="none" strike="noStrike">
                  <a:solidFill>
                    <a:srgbClr val="3D3D3D"/>
                  </a:solidFill>
                  <a:latin typeface="Poppins Medium"/>
                  <a:ea typeface="Poppins Medium"/>
                  <a:cs typeface="Poppins Medium"/>
                  <a:sym typeface="Poppins Medium"/>
                </a:rPr>
                <a:t> between birth rate data and payment sources at delivery in regards to various healthcare outcomes.</a:t>
              </a:r>
              <a:endParaRPr sz="700"/>
            </a:p>
          </p:txBody>
        </p:sp>
        <p:sp>
          <p:nvSpPr>
            <p:cNvPr id="234" name="Google Shape;234;p27"/>
            <p:cNvSpPr txBox="1"/>
            <p:nvPr/>
          </p:nvSpPr>
          <p:spPr>
            <a:xfrm>
              <a:off x="387772" y="2465203"/>
              <a:ext cx="7400393" cy="874608"/>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i="0" lang="en" sz="1900" u="none" cap="none" strike="noStrike">
                  <a:solidFill>
                    <a:srgbClr val="FFFFFF"/>
                  </a:solidFill>
                  <a:latin typeface="Poppins"/>
                  <a:ea typeface="Poppins"/>
                  <a:cs typeface="Poppins"/>
                  <a:sym typeface="Poppins"/>
                </a:rPr>
                <a:t>Hypothesis</a:t>
              </a:r>
              <a:endParaRPr sz="700"/>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p:nvPr/>
        </p:nvSpPr>
        <p:spPr>
          <a:xfrm>
            <a:off x="-520243" y="4087738"/>
            <a:ext cx="1590111" cy="1606172"/>
          </a:xfrm>
          <a:custGeom>
            <a:rect b="b" l="l" r="r" t="t"/>
            <a:pathLst>
              <a:path extrusionOk="0" h="3212345" w="3180221">
                <a:moveTo>
                  <a:pt x="0" y="0"/>
                </a:moveTo>
                <a:lnTo>
                  <a:pt x="3180221" y="0"/>
                </a:lnTo>
                <a:lnTo>
                  <a:pt x="3180221" y="3212344"/>
                </a:lnTo>
                <a:lnTo>
                  <a:pt x="0" y="3212344"/>
                </a:lnTo>
                <a:lnTo>
                  <a:pt x="0" y="0"/>
                </a:lnTo>
                <a:close/>
              </a:path>
            </a:pathLst>
          </a:custGeom>
          <a:blipFill rotWithShape="1">
            <a:blip r:embed="rId3">
              <a:alphaModFix/>
            </a:blip>
            <a:stretch>
              <a:fillRect b="0" l="0" r="0" t="0"/>
            </a:stretch>
          </a:blipFill>
          <a:ln>
            <a:noFill/>
          </a:ln>
        </p:spPr>
      </p:sp>
      <p:sp>
        <p:nvSpPr>
          <p:cNvPr id="240" name="Google Shape;240;p28"/>
          <p:cNvSpPr/>
          <p:nvPr/>
        </p:nvSpPr>
        <p:spPr>
          <a:xfrm rot="10800000">
            <a:off x="8710208" y="-823285"/>
            <a:ext cx="1590110" cy="1606173"/>
          </a:xfrm>
          <a:custGeom>
            <a:rect b="b" l="l" r="r" t="t"/>
            <a:pathLst>
              <a:path extrusionOk="0" h="3212345" w="3180221">
                <a:moveTo>
                  <a:pt x="3180221" y="3212344"/>
                </a:moveTo>
                <a:lnTo>
                  <a:pt x="0" y="3212344"/>
                </a:lnTo>
                <a:lnTo>
                  <a:pt x="0" y="0"/>
                </a:lnTo>
                <a:lnTo>
                  <a:pt x="3180221" y="0"/>
                </a:lnTo>
                <a:lnTo>
                  <a:pt x="3180221" y="3212344"/>
                </a:lnTo>
                <a:close/>
              </a:path>
            </a:pathLst>
          </a:custGeom>
          <a:blipFill rotWithShape="1">
            <a:blip r:embed="rId3">
              <a:alphaModFix/>
            </a:blip>
            <a:stretch>
              <a:fillRect b="0" l="0" r="0" t="0"/>
            </a:stretch>
          </a:blipFill>
          <a:ln>
            <a:noFill/>
          </a:ln>
        </p:spPr>
      </p:sp>
      <p:sp>
        <p:nvSpPr>
          <p:cNvPr id="241" name="Google Shape;241;p28"/>
          <p:cNvSpPr txBox="1"/>
          <p:nvPr/>
        </p:nvSpPr>
        <p:spPr>
          <a:xfrm>
            <a:off x="412010" y="157426"/>
            <a:ext cx="2928455" cy="625475"/>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i="0" lang="en" sz="3500" u="none" cap="none" strike="noStrike">
                <a:solidFill>
                  <a:srgbClr val="3D3D3D"/>
                </a:solidFill>
                <a:latin typeface="Poppins Black"/>
                <a:ea typeface="Poppins Black"/>
                <a:cs typeface="Poppins Black"/>
                <a:sym typeface="Poppins Black"/>
              </a:rPr>
              <a:t>Data Origin:</a:t>
            </a:r>
            <a:endParaRPr sz="700"/>
          </a:p>
        </p:txBody>
      </p:sp>
      <p:sp>
        <p:nvSpPr>
          <p:cNvPr id="242" name="Google Shape;242;p28"/>
          <p:cNvSpPr txBox="1"/>
          <p:nvPr/>
        </p:nvSpPr>
        <p:spPr>
          <a:xfrm>
            <a:off x="652113" y="725751"/>
            <a:ext cx="3561243" cy="705975"/>
          </a:xfrm>
          <a:prstGeom prst="rect">
            <a:avLst/>
          </a:prstGeom>
          <a:noFill/>
          <a:ln>
            <a:noFill/>
          </a:ln>
        </p:spPr>
        <p:txBody>
          <a:bodyPr anchorCtr="0" anchor="t" bIns="0" lIns="0" spcFirstLastPara="1" rIns="0" wrap="square" tIns="0">
            <a:spAutoFit/>
          </a:bodyPr>
          <a:lstStyle/>
          <a:p>
            <a:pPr indent="0" lvl="0" marL="0" marR="0" rtl="0" algn="l">
              <a:lnSpc>
                <a:spcPct val="139989"/>
              </a:lnSpc>
              <a:spcBef>
                <a:spcPts val="0"/>
              </a:spcBef>
              <a:spcAft>
                <a:spcPts val="0"/>
              </a:spcAft>
              <a:buNone/>
            </a:pPr>
            <a:r>
              <a:rPr b="0" i="0" lang="en" sz="2000" u="none" cap="none" strike="noStrike">
                <a:solidFill>
                  <a:srgbClr val="3D3D3D"/>
                </a:solidFill>
                <a:latin typeface="Poppins SemiBold"/>
                <a:ea typeface="Poppins SemiBold"/>
                <a:cs typeface="Poppins SemiBold"/>
                <a:sym typeface="Poppins SemiBold"/>
              </a:rPr>
              <a:t>Where did it come from and what form?</a:t>
            </a:r>
            <a:endParaRPr sz="700"/>
          </a:p>
        </p:txBody>
      </p:sp>
      <p:pic>
        <p:nvPicPr>
          <p:cNvPr id="243" name="Google Shape;243;p28"/>
          <p:cNvPicPr preferRelativeResize="0"/>
          <p:nvPr/>
        </p:nvPicPr>
        <p:blipFill rotWithShape="1">
          <a:blip r:embed="rId4">
            <a:alphaModFix/>
          </a:blip>
          <a:srcRect b="57099" l="0" r="0" t="0"/>
          <a:stretch/>
        </p:blipFill>
        <p:spPr>
          <a:xfrm>
            <a:off x="72375" y="1748150"/>
            <a:ext cx="8999251" cy="3176024"/>
          </a:xfrm>
          <a:prstGeom prst="rect">
            <a:avLst/>
          </a:prstGeom>
          <a:noFill/>
          <a:ln>
            <a:noFill/>
          </a:ln>
        </p:spPr>
      </p:pic>
      <p:pic>
        <p:nvPicPr>
          <p:cNvPr id="244" name="Google Shape;244;p28"/>
          <p:cNvPicPr preferRelativeResize="0"/>
          <p:nvPr/>
        </p:nvPicPr>
        <p:blipFill>
          <a:blip r:embed="rId5">
            <a:alphaModFix/>
          </a:blip>
          <a:stretch>
            <a:fillRect/>
          </a:stretch>
        </p:blipFill>
        <p:spPr>
          <a:xfrm>
            <a:off x="4500200" y="306050"/>
            <a:ext cx="4306100" cy="476850"/>
          </a:xfrm>
          <a:prstGeom prst="rect">
            <a:avLst/>
          </a:prstGeom>
          <a:noFill/>
          <a:ln>
            <a:noFill/>
          </a:ln>
        </p:spPr>
      </p:pic>
      <p:pic>
        <p:nvPicPr>
          <p:cNvPr id="245" name="Google Shape;245;p28"/>
          <p:cNvPicPr preferRelativeResize="0"/>
          <p:nvPr/>
        </p:nvPicPr>
        <p:blipFill>
          <a:blip r:embed="rId6">
            <a:alphaModFix/>
          </a:blip>
          <a:stretch>
            <a:fillRect/>
          </a:stretch>
        </p:blipFill>
        <p:spPr>
          <a:xfrm>
            <a:off x="4500200" y="840625"/>
            <a:ext cx="4306100" cy="476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F1F1"/>
        </a:solidFill>
      </p:bgPr>
    </p:bg>
    <p:spTree>
      <p:nvGrpSpPr>
        <p:cNvPr id="249" name="Shape 249"/>
        <p:cNvGrpSpPr/>
        <p:nvPr/>
      </p:nvGrpSpPr>
      <p:grpSpPr>
        <a:xfrm>
          <a:off x="0" y="0"/>
          <a:ext cx="0" cy="0"/>
          <a:chOff x="0" y="0"/>
          <a:chExt cx="0" cy="0"/>
        </a:xfrm>
      </p:grpSpPr>
      <p:grpSp>
        <p:nvGrpSpPr>
          <p:cNvPr id="250" name="Google Shape;250;p29"/>
          <p:cNvGrpSpPr/>
          <p:nvPr/>
        </p:nvGrpSpPr>
        <p:grpSpPr>
          <a:xfrm rot="548794">
            <a:off x="7938175" y="-424276"/>
            <a:ext cx="565112" cy="5857199"/>
            <a:chOff x="0" y="-38100"/>
            <a:chExt cx="297672" cy="3085274"/>
          </a:xfrm>
        </p:grpSpPr>
        <p:sp>
          <p:nvSpPr>
            <p:cNvPr id="251" name="Google Shape;251;p29"/>
            <p:cNvSpPr/>
            <p:nvPr/>
          </p:nvSpPr>
          <p:spPr>
            <a:xfrm>
              <a:off x="0" y="0"/>
              <a:ext cx="297672" cy="3047174"/>
            </a:xfrm>
            <a:custGeom>
              <a:rect b="b" l="l" r="r" t="t"/>
              <a:pathLst>
                <a:path extrusionOk="0" h="3047174" w="297672">
                  <a:moveTo>
                    <a:pt x="0" y="0"/>
                  </a:moveTo>
                  <a:lnTo>
                    <a:pt x="297672" y="0"/>
                  </a:lnTo>
                  <a:lnTo>
                    <a:pt x="297672" y="3047174"/>
                  </a:lnTo>
                  <a:lnTo>
                    <a:pt x="0" y="3047174"/>
                  </a:lnTo>
                  <a:close/>
                </a:path>
              </a:pathLst>
            </a:custGeom>
            <a:solidFill>
              <a:srgbClr val="2D9F91"/>
            </a:solidFill>
            <a:ln>
              <a:noFill/>
            </a:ln>
          </p:spPr>
        </p:sp>
        <p:sp>
          <p:nvSpPr>
            <p:cNvPr id="252" name="Google Shape;252;p29"/>
            <p:cNvSpPr txBox="1"/>
            <p:nvPr/>
          </p:nvSpPr>
          <p:spPr>
            <a:xfrm>
              <a:off x="0" y="-38100"/>
              <a:ext cx="297672" cy="3085274"/>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3" name="Google Shape;253;p29"/>
          <p:cNvGrpSpPr/>
          <p:nvPr/>
        </p:nvGrpSpPr>
        <p:grpSpPr>
          <a:xfrm rot="548794">
            <a:off x="8188909" y="-360834"/>
            <a:ext cx="565112" cy="5857199"/>
            <a:chOff x="0" y="-38100"/>
            <a:chExt cx="297672" cy="3085274"/>
          </a:xfrm>
        </p:grpSpPr>
        <p:sp>
          <p:nvSpPr>
            <p:cNvPr id="254" name="Google Shape;254;p29"/>
            <p:cNvSpPr/>
            <p:nvPr/>
          </p:nvSpPr>
          <p:spPr>
            <a:xfrm>
              <a:off x="0" y="0"/>
              <a:ext cx="297672" cy="3047174"/>
            </a:xfrm>
            <a:custGeom>
              <a:rect b="b" l="l" r="r" t="t"/>
              <a:pathLst>
                <a:path extrusionOk="0" h="3047174" w="297672">
                  <a:moveTo>
                    <a:pt x="0" y="0"/>
                  </a:moveTo>
                  <a:lnTo>
                    <a:pt x="297672" y="0"/>
                  </a:lnTo>
                  <a:lnTo>
                    <a:pt x="297672" y="3047174"/>
                  </a:lnTo>
                  <a:lnTo>
                    <a:pt x="0" y="3047174"/>
                  </a:lnTo>
                  <a:close/>
                </a:path>
              </a:pathLst>
            </a:custGeom>
            <a:solidFill>
              <a:srgbClr val="8AD7BB">
                <a:alpha val="49803"/>
              </a:srgbClr>
            </a:solidFill>
            <a:ln>
              <a:noFill/>
            </a:ln>
          </p:spPr>
        </p:sp>
        <p:sp>
          <p:nvSpPr>
            <p:cNvPr id="255" name="Google Shape;255;p29"/>
            <p:cNvSpPr txBox="1"/>
            <p:nvPr/>
          </p:nvSpPr>
          <p:spPr>
            <a:xfrm>
              <a:off x="0" y="-38100"/>
              <a:ext cx="297672" cy="3085274"/>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56" name="Google Shape;256;p29"/>
          <p:cNvSpPr/>
          <p:nvPr/>
        </p:nvSpPr>
        <p:spPr>
          <a:xfrm>
            <a:off x="7372139" y="108507"/>
            <a:ext cx="555469" cy="561790"/>
          </a:xfrm>
          <a:custGeom>
            <a:rect b="b" l="l" r="r" t="t"/>
            <a:pathLst>
              <a:path extrusionOk="0" h="1123579" w="1110939">
                <a:moveTo>
                  <a:pt x="0" y="0"/>
                </a:moveTo>
                <a:lnTo>
                  <a:pt x="1110939" y="0"/>
                </a:lnTo>
                <a:lnTo>
                  <a:pt x="1110939" y="1123579"/>
                </a:lnTo>
                <a:lnTo>
                  <a:pt x="0" y="1123579"/>
                </a:lnTo>
                <a:lnTo>
                  <a:pt x="0" y="0"/>
                </a:lnTo>
                <a:close/>
              </a:path>
            </a:pathLst>
          </a:custGeom>
          <a:blipFill rotWithShape="1">
            <a:blip r:embed="rId3">
              <a:alphaModFix/>
            </a:blip>
            <a:stretch>
              <a:fillRect b="0" l="0" r="0" t="0"/>
            </a:stretch>
          </a:blipFill>
          <a:ln>
            <a:noFill/>
          </a:ln>
        </p:spPr>
      </p:sp>
      <p:sp>
        <p:nvSpPr>
          <p:cNvPr id="257" name="Google Shape;257;p29"/>
          <p:cNvSpPr txBox="1"/>
          <p:nvPr/>
        </p:nvSpPr>
        <p:spPr>
          <a:xfrm>
            <a:off x="335928" y="153988"/>
            <a:ext cx="4236073" cy="625475"/>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i="0" lang="en" sz="3500" u="none" cap="none" strike="noStrike">
                <a:solidFill>
                  <a:srgbClr val="3D3D3D"/>
                </a:solidFill>
                <a:latin typeface="Poppins Black"/>
                <a:ea typeface="Poppins Black"/>
                <a:cs typeface="Poppins Black"/>
                <a:sym typeface="Poppins Black"/>
              </a:rPr>
              <a:t>Clean Up Process:</a:t>
            </a:r>
            <a:endParaRPr sz="700"/>
          </a:p>
        </p:txBody>
      </p:sp>
      <p:sp>
        <p:nvSpPr>
          <p:cNvPr id="258" name="Google Shape;258;p29"/>
          <p:cNvSpPr txBox="1"/>
          <p:nvPr/>
        </p:nvSpPr>
        <p:spPr>
          <a:xfrm>
            <a:off x="335927" y="684213"/>
            <a:ext cx="2051495" cy="625475"/>
          </a:xfrm>
          <a:prstGeom prst="rect">
            <a:avLst/>
          </a:prstGeom>
          <a:noFill/>
          <a:ln>
            <a:noFill/>
          </a:ln>
        </p:spPr>
        <p:txBody>
          <a:bodyPr anchorCtr="0" anchor="t" bIns="0" lIns="0" spcFirstLastPara="1" rIns="0" wrap="square" tIns="0">
            <a:spAutoFit/>
          </a:bodyPr>
          <a:lstStyle/>
          <a:p>
            <a:pPr indent="0" lvl="0" marL="0" marR="0" rtl="0" algn="just">
              <a:lnSpc>
                <a:spcPct val="140005"/>
              </a:lnSpc>
              <a:spcBef>
                <a:spcPts val="0"/>
              </a:spcBef>
              <a:spcAft>
                <a:spcPts val="0"/>
              </a:spcAft>
              <a:buNone/>
            </a:pPr>
            <a:r>
              <a:rPr b="1" i="0" lang="en" sz="3500" u="none" cap="none" strike="noStrike">
                <a:solidFill>
                  <a:srgbClr val="2D9F91"/>
                </a:solidFill>
                <a:latin typeface="Poppins Black"/>
                <a:ea typeface="Poppins Black"/>
                <a:cs typeface="Poppins Black"/>
                <a:sym typeface="Poppins Black"/>
              </a:rPr>
              <a:t>BEFORE</a:t>
            </a:r>
            <a:endParaRPr sz="700"/>
          </a:p>
        </p:txBody>
      </p:sp>
      <p:pic>
        <p:nvPicPr>
          <p:cNvPr id="259" name="Google Shape;259;p29"/>
          <p:cNvPicPr preferRelativeResize="0"/>
          <p:nvPr/>
        </p:nvPicPr>
        <p:blipFill>
          <a:blip r:embed="rId4">
            <a:alphaModFix/>
          </a:blip>
          <a:stretch>
            <a:fillRect/>
          </a:stretch>
        </p:blipFill>
        <p:spPr>
          <a:xfrm>
            <a:off x="-12" y="1725645"/>
            <a:ext cx="9144001" cy="262441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grpSp>
        <p:nvGrpSpPr>
          <p:cNvPr id="264" name="Google Shape;264;p30"/>
          <p:cNvGrpSpPr/>
          <p:nvPr/>
        </p:nvGrpSpPr>
        <p:grpSpPr>
          <a:xfrm rot="548794">
            <a:off x="7938175" y="-424276"/>
            <a:ext cx="565112" cy="5857199"/>
            <a:chOff x="0" y="-38100"/>
            <a:chExt cx="297672" cy="3085274"/>
          </a:xfrm>
        </p:grpSpPr>
        <p:sp>
          <p:nvSpPr>
            <p:cNvPr id="265" name="Google Shape;265;p30"/>
            <p:cNvSpPr/>
            <p:nvPr/>
          </p:nvSpPr>
          <p:spPr>
            <a:xfrm>
              <a:off x="0" y="0"/>
              <a:ext cx="297672" cy="3047174"/>
            </a:xfrm>
            <a:custGeom>
              <a:rect b="b" l="l" r="r" t="t"/>
              <a:pathLst>
                <a:path extrusionOk="0" h="3047174" w="297672">
                  <a:moveTo>
                    <a:pt x="0" y="0"/>
                  </a:moveTo>
                  <a:lnTo>
                    <a:pt x="297672" y="0"/>
                  </a:lnTo>
                  <a:lnTo>
                    <a:pt x="297672" y="3047174"/>
                  </a:lnTo>
                  <a:lnTo>
                    <a:pt x="0" y="3047174"/>
                  </a:lnTo>
                  <a:close/>
                </a:path>
              </a:pathLst>
            </a:custGeom>
            <a:solidFill>
              <a:srgbClr val="2D9F91"/>
            </a:solidFill>
            <a:ln>
              <a:noFill/>
            </a:ln>
          </p:spPr>
        </p:sp>
        <p:sp>
          <p:nvSpPr>
            <p:cNvPr id="266" name="Google Shape;266;p30"/>
            <p:cNvSpPr txBox="1"/>
            <p:nvPr/>
          </p:nvSpPr>
          <p:spPr>
            <a:xfrm>
              <a:off x="0" y="-38100"/>
              <a:ext cx="297672" cy="3085274"/>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67" name="Google Shape;267;p30"/>
          <p:cNvGrpSpPr/>
          <p:nvPr/>
        </p:nvGrpSpPr>
        <p:grpSpPr>
          <a:xfrm rot="548794">
            <a:off x="8188909" y="-360834"/>
            <a:ext cx="565112" cy="5857199"/>
            <a:chOff x="0" y="-38100"/>
            <a:chExt cx="297672" cy="3085274"/>
          </a:xfrm>
        </p:grpSpPr>
        <p:sp>
          <p:nvSpPr>
            <p:cNvPr id="268" name="Google Shape;268;p30"/>
            <p:cNvSpPr/>
            <p:nvPr/>
          </p:nvSpPr>
          <p:spPr>
            <a:xfrm>
              <a:off x="0" y="0"/>
              <a:ext cx="297672" cy="3047174"/>
            </a:xfrm>
            <a:custGeom>
              <a:rect b="b" l="l" r="r" t="t"/>
              <a:pathLst>
                <a:path extrusionOk="0" h="3047174" w="297672">
                  <a:moveTo>
                    <a:pt x="0" y="0"/>
                  </a:moveTo>
                  <a:lnTo>
                    <a:pt x="297672" y="0"/>
                  </a:lnTo>
                  <a:lnTo>
                    <a:pt x="297672" y="3047174"/>
                  </a:lnTo>
                  <a:lnTo>
                    <a:pt x="0" y="3047174"/>
                  </a:lnTo>
                  <a:close/>
                </a:path>
              </a:pathLst>
            </a:custGeom>
            <a:solidFill>
              <a:srgbClr val="8AD7BB">
                <a:alpha val="49803"/>
              </a:srgbClr>
            </a:solidFill>
            <a:ln>
              <a:noFill/>
            </a:ln>
          </p:spPr>
        </p:sp>
        <p:sp>
          <p:nvSpPr>
            <p:cNvPr id="269" name="Google Shape;269;p30"/>
            <p:cNvSpPr txBox="1"/>
            <p:nvPr/>
          </p:nvSpPr>
          <p:spPr>
            <a:xfrm>
              <a:off x="0" y="-38100"/>
              <a:ext cx="297672" cy="3085274"/>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70" name="Google Shape;270;p30"/>
          <p:cNvSpPr/>
          <p:nvPr/>
        </p:nvSpPr>
        <p:spPr>
          <a:xfrm>
            <a:off x="7372139" y="108507"/>
            <a:ext cx="555469" cy="561790"/>
          </a:xfrm>
          <a:custGeom>
            <a:rect b="b" l="l" r="r" t="t"/>
            <a:pathLst>
              <a:path extrusionOk="0" h="1123579" w="1110939">
                <a:moveTo>
                  <a:pt x="0" y="0"/>
                </a:moveTo>
                <a:lnTo>
                  <a:pt x="1110939" y="0"/>
                </a:lnTo>
                <a:lnTo>
                  <a:pt x="1110939" y="1123579"/>
                </a:lnTo>
                <a:lnTo>
                  <a:pt x="0" y="1123579"/>
                </a:lnTo>
                <a:lnTo>
                  <a:pt x="0" y="0"/>
                </a:lnTo>
                <a:close/>
              </a:path>
            </a:pathLst>
          </a:custGeom>
          <a:blipFill rotWithShape="1">
            <a:blip r:embed="rId3">
              <a:alphaModFix/>
            </a:blip>
            <a:stretch>
              <a:fillRect b="0" l="0" r="0" t="0"/>
            </a:stretch>
          </a:blipFill>
          <a:ln>
            <a:noFill/>
          </a:ln>
        </p:spPr>
      </p:sp>
      <p:sp>
        <p:nvSpPr>
          <p:cNvPr id="271" name="Google Shape;271;p30"/>
          <p:cNvSpPr txBox="1"/>
          <p:nvPr/>
        </p:nvSpPr>
        <p:spPr>
          <a:xfrm>
            <a:off x="335928" y="153988"/>
            <a:ext cx="4236073" cy="625475"/>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i="0" lang="en" sz="3500" u="none" cap="none" strike="noStrike">
                <a:solidFill>
                  <a:srgbClr val="3D3D3D"/>
                </a:solidFill>
                <a:latin typeface="Poppins Black"/>
                <a:ea typeface="Poppins Black"/>
                <a:cs typeface="Poppins Black"/>
                <a:sym typeface="Poppins Black"/>
              </a:rPr>
              <a:t>Clean Up Process:</a:t>
            </a:r>
            <a:endParaRPr sz="700"/>
          </a:p>
        </p:txBody>
      </p:sp>
      <p:sp>
        <p:nvSpPr>
          <p:cNvPr id="272" name="Google Shape;272;p30"/>
          <p:cNvSpPr txBox="1"/>
          <p:nvPr/>
        </p:nvSpPr>
        <p:spPr>
          <a:xfrm>
            <a:off x="335927" y="684213"/>
            <a:ext cx="2051495" cy="625475"/>
          </a:xfrm>
          <a:prstGeom prst="rect">
            <a:avLst/>
          </a:prstGeom>
          <a:noFill/>
          <a:ln>
            <a:noFill/>
          </a:ln>
        </p:spPr>
        <p:txBody>
          <a:bodyPr anchorCtr="0" anchor="t" bIns="0" lIns="0" spcFirstLastPara="1" rIns="0" wrap="square" tIns="0">
            <a:spAutoFit/>
          </a:bodyPr>
          <a:lstStyle/>
          <a:p>
            <a:pPr indent="0" lvl="0" marL="0" marR="0" rtl="0" algn="just">
              <a:lnSpc>
                <a:spcPct val="140005"/>
              </a:lnSpc>
              <a:spcBef>
                <a:spcPts val="0"/>
              </a:spcBef>
              <a:spcAft>
                <a:spcPts val="0"/>
              </a:spcAft>
              <a:buNone/>
            </a:pPr>
            <a:r>
              <a:rPr b="1" i="0" lang="en" sz="3500" u="none" cap="none" strike="noStrike">
                <a:solidFill>
                  <a:srgbClr val="2D9F91"/>
                </a:solidFill>
                <a:latin typeface="Poppins Black"/>
                <a:ea typeface="Poppins Black"/>
                <a:cs typeface="Poppins Black"/>
                <a:sym typeface="Poppins Black"/>
              </a:rPr>
              <a:t>AFTER</a:t>
            </a:r>
            <a:endParaRPr sz="700"/>
          </a:p>
        </p:txBody>
      </p:sp>
      <p:pic>
        <p:nvPicPr>
          <p:cNvPr id="273" name="Google Shape;273;p30"/>
          <p:cNvPicPr preferRelativeResize="0"/>
          <p:nvPr/>
        </p:nvPicPr>
        <p:blipFill>
          <a:blip r:embed="rId4">
            <a:alphaModFix/>
          </a:blip>
          <a:stretch>
            <a:fillRect/>
          </a:stretch>
        </p:blipFill>
        <p:spPr>
          <a:xfrm>
            <a:off x="-12" y="1564826"/>
            <a:ext cx="9144001" cy="29954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pSp>
        <p:nvGrpSpPr>
          <p:cNvPr id="278" name="Google Shape;278;p31"/>
          <p:cNvGrpSpPr/>
          <p:nvPr/>
        </p:nvGrpSpPr>
        <p:grpSpPr>
          <a:xfrm rot="5570271">
            <a:off x="8131863" y="-236361"/>
            <a:ext cx="1258119" cy="1501422"/>
            <a:chOff x="-1" y="0"/>
            <a:chExt cx="3354984" cy="4003793"/>
          </a:xfrm>
        </p:grpSpPr>
        <p:sp>
          <p:nvSpPr>
            <p:cNvPr id="279" name="Google Shape;279;p31"/>
            <p:cNvSpPr/>
            <p:nvPr/>
          </p:nvSpPr>
          <p:spPr>
            <a:xfrm rot="10800000">
              <a:off x="144677" y="0"/>
              <a:ext cx="3210307" cy="3210307"/>
            </a:xfrm>
            <a:custGeom>
              <a:rect b="b" l="l" r="r" t="t"/>
              <a:pathLst>
                <a:path extrusionOk="0" h="3210307" w="3210307">
                  <a:moveTo>
                    <a:pt x="3210307" y="3210307"/>
                  </a:moveTo>
                  <a:lnTo>
                    <a:pt x="0" y="3210307"/>
                  </a:lnTo>
                  <a:lnTo>
                    <a:pt x="0" y="0"/>
                  </a:lnTo>
                  <a:lnTo>
                    <a:pt x="3210307" y="0"/>
                  </a:lnTo>
                  <a:lnTo>
                    <a:pt x="3210307" y="3210307"/>
                  </a:lnTo>
                  <a:close/>
                </a:path>
              </a:pathLst>
            </a:custGeom>
            <a:blipFill rotWithShape="1">
              <a:blip r:embed="rId3">
                <a:alphaModFix/>
              </a:blip>
              <a:stretch>
                <a:fillRect b="0" l="0" r="0" t="0"/>
              </a:stretch>
            </a:blipFill>
            <a:ln>
              <a:noFill/>
            </a:ln>
          </p:spPr>
        </p:sp>
        <p:sp>
          <p:nvSpPr>
            <p:cNvPr id="280" name="Google Shape;280;p31"/>
            <p:cNvSpPr/>
            <p:nvPr/>
          </p:nvSpPr>
          <p:spPr>
            <a:xfrm rot="-5400000">
              <a:off x="-432896" y="2705106"/>
              <a:ext cx="1731582" cy="865791"/>
            </a:xfrm>
            <a:custGeom>
              <a:rect b="b" l="l" r="r" t="t"/>
              <a:pathLst>
                <a:path extrusionOk="0" h="865791" w="1731582">
                  <a:moveTo>
                    <a:pt x="0" y="0"/>
                  </a:moveTo>
                  <a:lnTo>
                    <a:pt x="1731583" y="0"/>
                  </a:lnTo>
                  <a:lnTo>
                    <a:pt x="1731583" y="865791"/>
                  </a:lnTo>
                  <a:lnTo>
                    <a:pt x="0" y="865791"/>
                  </a:lnTo>
                  <a:lnTo>
                    <a:pt x="0" y="0"/>
                  </a:lnTo>
                  <a:close/>
                </a:path>
              </a:pathLst>
            </a:custGeom>
            <a:blipFill rotWithShape="1">
              <a:blip r:embed="rId4">
                <a:alphaModFix amt="50000"/>
              </a:blip>
              <a:stretch>
                <a:fillRect b="0" l="0" r="0" t="0"/>
              </a:stretch>
            </a:blipFill>
            <a:ln>
              <a:noFill/>
            </a:ln>
          </p:spPr>
        </p:sp>
      </p:grpSp>
      <p:sp>
        <p:nvSpPr>
          <p:cNvPr id="281" name="Google Shape;281;p31"/>
          <p:cNvSpPr txBox="1"/>
          <p:nvPr/>
        </p:nvSpPr>
        <p:spPr>
          <a:xfrm>
            <a:off x="237217" y="179364"/>
            <a:ext cx="6614100" cy="926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1" i="0" lang="en" sz="2800" u="none" cap="none" strike="noStrike">
                <a:solidFill>
                  <a:srgbClr val="3D3D3D"/>
                </a:solidFill>
                <a:latin typeface="Poppins Black"/>
                <a:ea typeface="Poppins Black"/>
                <a:cs typeface="Poppins Black"/>
                <a:sym typeface="Poppins Black"/>
              </a:rPr>
              <a:t>Data Point 1:  </a:t>
            </a:r>
            <a:r>
              <a:rPr b="1" i="0" lang="en" sz="2800" u="none" cap="none" strike="noStrike">
                <a:solidFill>
                  <a:srgbClr val="2D9F91"/>
                </a:solidFill>
                <a:latin typeface="Poppins Black"/>
                <a:ea typeface="Poppins Black"/>
                <a:cs typeface="Poppins Black"/>
                <a:sym typeface="Poppins Black"/>
              </a:rPr>
              <a:t>WIC Utilization and Payment Source</a:t>
            </a:r>
            <a:endParaRPr sz="700"/>
          </a:p>
        </p:txBody>
      </p:sp>
      <p:sp>
        <p:nvSpPr>
          <p:cNvPr id="282" name="Google Shape;282;p31"/>
          <p:cNvSpPr txBox="1"/>
          <p:nvPr/>
        </p:nvSpPr>
        <p:spPr>
          <a:xfrm>
            <a:off x="237225" y="1383375"/>
            <a:ext cx="3996000" cy="34635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0" i="0" lang="en" sz="1500" u="none" cap="none" strike="noStrike">
                <a:solidFill>
                  <a:srgbClr val="3D3D3D"/>
                </a:solidFill>
                <a:latin typeface="Poppins Medium"/>
                <a:ea typeface="Poppins Medium"/>
                <a:cs typeface="Poppins Medium"/>
                <a:sym typeface="Poppins Medium"/>
              </a:rPr>
              <a:t>The correlation coefficient is approximately -0.47, indicating a moderate negative correlation between 'Payment Source' and 'WIC'. </a:t>
            </a:r>
            <a:endParaRPr sz="500"/>
          </a:p>
          <a:p>
            <a:pPr indent="0" lvl="0" marL="0" marR="0" rtl="0" algn="l">
              <a:lnSpc>
                <a:spcPct val="140005"/>
              </a:lnSpc>
              <a:spcBef>
                <a:spcPts val="0"/>
              </a:spcBef>
              <a:spcAft>
                <a:spcPts val="0"/>
              </a:spcAft>
              <a:buNone/>
            </a:pPr>
            <a:r>
              <a:t/>
            </a:r>
            <a:endParaRPr b="0" i="0" sz="1500" u="none" cap="none" strike="noStrike">
              <a:solidFill>
                <a:srgbClr val="3D3D3D"/>
              </a:solidFill>
              <a:latin typeface="Poppins Medium"/>
              <a:ea typeface="Poppins Medium"/>
              <a:cs typeface="Poppins Medium"/>
              <a:sym typeface="Poppins Medium"/>
            </a:endParaRPr>
          </a:p>
          <a:p>
            <a:pPr indent="0" lvl="0" marL="0" marR="0" rtl="0" algn="l">
              <a:lnSpc>
                <a:spcPct val="140005"/>
              </a:lnSpc>
              <a:spcBef>
                <a:spcPts val="0"/>
              </a:spcBef>
              <a:spcAft>
                <a:spcPts val="0"/>
              </a:spcAft>
              <a:buNone/>
            </a:pPr>
            <a:r>
              <a:rPr b="0" i="0" lang="en" sz="1500" u="none" cap="none" strike="noStrike">
                <a:solidFill>
                  <a:srgbClr val="3D3D3D"/>
                </a:solidFill>
                <a:latin typeface="Poppins Medium"/>
                <a:ea typeface="Poppins Medium"/>
                <a:cs typeface="Poppins Medium"/>
                <a:sym typeface="Poppins Medium"/>
              </a:rPr>
              <a:t>This suggests that as one variable increases, the other tends to decrease.</a:t>
            </a:r>
            <a:endParaRPr sz="500"/>
          </a:p>
          <a:p>
            <a:pPr indent="0" lvl="0" marL="0" marR="0" rtl="0" algn="l">
              <a:lnSpc>
                <a:spcPct val="140005"/>
              </a:lnSpc>
              <a:spcBef>
                <a:spcPts val="0"/>
              </a:spcBef>
              <a:spcAft>
                <a:spcPts val="0"/>
              </a:spcAft>
              <a:buNone/>
            </a:pPr>
            <a:r>
              <a:t/>
            </a:r>
            <a:endParaRPr b="0" i="0" sz="1500" u="none" cap="none" strike="noStrike">
              <a:solidFill>
                <a:srgbClr val="3D3D3D"/>
              </a:solidFill>
              <a:latin typeface="Poppins Medium"/>
              <a:ea typeface="Poppins Medium"/>
              <a:cs typeface="Poppins Medium"/>
              <a:sym typeface="Poppins Medium"/>
            </a:endParaRPr>
          </a:p>
          <a:p>
            <a:pPr indent="0" lvl="0" marL="0" marR="0" rtl="0" algn="l">
              <a:lnSpc>
                <a:spcPct val="140005"/>
              </a:lnSpc>
              <a:spcBef>
                <a:spcPts val="0"/>
              </a:spcBef>
              <a:spcAft>
                <a:spcPts val="0"/>
              </a:spcAft>
              <a:buNone/>
            </a:pPr>
            <a:r>
              <a:rPr b="0" i="0" lang="en" sz="1500" u="none" cap="none" strike="noStrike">
                <a:solidFill>
                  <a:srgbClr val="3D3D3D"/>
                </a:solidFill>
                <a:latin typeface="Poppins Medium"/>
                <a:ea typeface="Poppins Medium"/>
                <a:cs typeface="Poppins Medium"/>
                <a:sym typeface="Poppins Medium"/>
              </a:rPr>
              <a:t>The p-value is very close to zero (0.0), which means that the observed correlation is statistically significant.</a:t>
            </a:r>
            <a:endParaRPr sz="500"/>
          </a:p>
        </p:txBody>
      </p:sp>
      <p:pic>
        <p:nvPicPr>
          <p:cNvPr id="283" name="Google Shape;283;p31"/>
          <p:cNvPicPr preferRelativeResize="0"/>
          <p:nvPr/>
        </p:nvPicPr>
        <p:blipFill rotWithShape="1">
          <a:blip r:embed="rId5">
            <a:alphaModFix/>
          </a:blip>
          <a:srcRect b="0" l="2924" r="8446" t="0"/>
          <a:stretch/>
        </p:blipFill>
        <p:spPr>
          <a:xfrm>
            <a:off x="4233225" y="1383375"/>
            <a:ext cx="4815675" cy="3260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grpSp>
        <p:nvGrpSpPr>
          <p:cNvPr id="288" name="Google Shape;288;p32"/>
          <p:cNvGrpSpPr/>
          <p:nvPr/>
        </p:nvGrpSpPr>
        <p:grpSpPr>
          <a:xfrm>
            <a:off x="6572250" y="0"/>
            <a:ext cx="5143500" cy="5143500"/>
            <a:chOff x="0" y="0"/>
            <a:chExt cx="812800" cy="812800"/>
          </a:xfrm>
        </p:grpSpPr>
        <p:sp>
          <p:nvSpPr>
            <p:cNvPr id="289" name="Google Shape;289;p3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9F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0" name="Google Shape;290;p32"/>
            <p:cNvSpPr txBox="1"/>
            <p:nvPr/>
          </p:nvSpPr>
          <p:spPr>
            <a:xfrm>
              <a:off x="76200" y="19050"/>
              <a:ext cx="660400" cy="717550"/>
            </a:xfrm>
            <a:prstGeom prst="rect">
              <a:avLst/>
            </a:prstGeom>
            <a:noFill/>
            <a:ln>
              <a:noFill/>
            </a:ln>
          </p:spPr>
          <p:txBody>
            <a:bodyPr anchorCtr="0" anchor="ctr" bIns="25400" lIns="25400" spcFirstLastPara="1" rIns="25400" wrap="square" tIns="25400">
              <a:noAutofit/>
            </a:bodyPr>
            <a:lstStyle/>
            <a:p>
              <a:pPr indent="0" lvl="0" marL="0" marR="0" rtl="0" algn="ctr">
                <a:lnSpc>
                  <a:spcPct val="178888"/>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91" name="Google Shape;291;p32"/>
          <p:cNvSpPr/>
          <p:nvPr/>
        </p:nvSpPr>
        <p:spPr>
          <a:xfrm rot="5400000">
            <a:off x="-197968" y="4378416"/>
            <a:ext cx="1203865" cy="1203865"/>
          </a:xfrm>
          <a:custGeom>
            <a:rect b="b" l="l" r="r" t="t"/>
            <a:pathLst>
              <a:path extrusionOk="0" h="2407730" w="2407730">
                <a:moveTo>
                  <a:pt x="2407731" y="2407731"/>
                </a:moveTo>
                <a:lnTo>
                  <a:pt x="0" y="2407731"/>
                </a:lnTo>
                <a:lnTo>
                  <a:pt x="0" y="0"/>
                </a:lnTo>
                <a:lnTo>
                  <a:pt x="2407731" y="0"/>
                </a:lnTo>
                <a:lnTo>
                  <a:pt x="2407731" y="2407731"/>
                </a:lnTo>
                <a:close/>
              </a:path>
            </a:pathLst>
          </a:custGeom>
          <a:blipFill rotWithShape="1">
            <a:blip r:embed="rId3">
              <a:alphaModFix/>
            </a:blip>
            <a:stretch>
              <a:fillRect b="0" l="0" r="0" t="0"/>
            </a:stretch>
          </a:blipFill>
          <a:ln>
            <a:noFill/>
          </a:ln>
        </p:spPr>
      </p:sp>
      <p:sp>
        <p:nvSpPr>
          <p:cNvPr id="292" name="Google Shape;292;p32"/>
          <p:cNvSpPr/>
          <p:nvPr/>
        </p:nvSpPr>
        <p:spPr>
          <a:xfrm rot="10800000">
            <a:off x="759711" y="4933538"/>
            <a:ext cx="649344" cy="324671"/>
          </a:xfrm>
          <a:custGeom>
            <a:rect b="b" l="l" r="r" t="t"/>
            <a:pathLst>
              <a:path extrusionOk="0" h="649343" w="1298687">
                <a:moveTo>
                  <a:pt x="0" y="0"/>
                </a:moveTo>
                <a:lnTo>
                  <a:pt x="1298687" y="0"/>
                </a:lnTo>
                <a:lnTo>
                  <a:pt x="1298687" y="649343"/>
                </a:lnTo>
                <a:lnTo>
                  <a:pt x="0" y="649343"/>
                </a:lnTo>
                <a:lnTo>
                  <a:pt x="0" y="0"/>
                </a:lnTo>
                <a:close/>
              </a:path>
            </a:pathLst>
          </a:custGeom>
          <a:blipFill rotWithShape="1">
            <a:blip r:embed="rId4">
              <a:alphaModFix amt="50000"/>
            </a:blip>
            <a:stretch>
              <a:fillRect b="0" l="0" r="0" t="0"/>
            </a:stretch>
          </a:blipFill>
          <a:ln>
            <a:noFill/>
          </a:ln>
        </p:spPr>
      </p:sp>
      <p:sp>
        <p:nvSpPr>
          <p:cNvPr id="293" name="Google Shape;293;p32"/>
          <p:cNvSpPr txBox="1"/>
          <p:nvPr/>
        </p:nvSpPr>
        <p:spPr>
          <a:xfrm>
            <a:off x="170200" y="96575"/>
            <a:ext cx="4401900" cy="129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2800" u="none" cap="none" strike="noStrike">
                <a:solidFill>
                  <a:srgbClr val="3D3D3D"/>
                </a:solidFill>
                <a:latin typeface="Poppins Black"/>
                <a:ea typeface="Poppins Black"/>
                <a:cs typeface="Poppins Black"/>
                <a:sym typeface="Poppins Black"/>
              </a:rPr>
              <a:t>Data Point 2:  </a:t>
            </a:r>
            <a:r>
              <a:rPr b="1" lang="en" sz="2800">
                <a:solidFill>
                  <a:srgbClr val="2D9F91"/>
                </a:solidFill>
                <a:latin typeface="Poppins Black"/>
                <a:ea typeface="Poppins Black"/>
                <a:cs typeface="Poppins Black"/>
                <a:sym typeface="Poppins Black"/>
              </a:rPr>
              <a:t>Attending Physician at Birth vs Payment  Source</a:t>
            </a:r>
            <a:endParaRPr sz="700"/>
          </a:p>
        </p:txBody>
      </p:sp>
      <p:sp>
        <p:nvSpPr>
          <p:cNvPr id="294" name="Google Shape;294;p32"/>
          <p:cNvSpPr txBox="1"/>
          <p:nvPr/>
        </p:nvSpPr>
        <p:spPr>
          <a:xfrm>
            <a:off x="263950" y="1570575"/>
            <a:ext cx="4401900" cy="2826000"/>
          </a:xfrm>
          <a:prstGeom prst="rect">
            <a:avLst/>
          </a:prstGeom>
          <a:noFill/>
          <a:ln>
            <a:noFill/>
          </a:ln>
        </p:spPr>
        <p:txBody>
          <a:bodyPr anchorCtr="0" anchor="t" bIns="0" lIns="0" spcFirstLastPara="1" rIns="0" wrap="square" tIns="0">
            <a:spAutoFit/>
          </a:bodyPr>
          <a:lstStyle/>
          <a:p>
            <a:pPr indent="0" lvl="0" marL="0" rtl="0" algn="l">
              <a:lnSpc>
                <a:spcPct val="140005"/>
              </a:lnSpc>
              <a:spcBef>
                <a:spcPts val="0"/>
              </a:spcBef>
              <a:spcAft>
                <a:spcPts val="0"/>
              </a:spcAft>
              <a:buNone/>
            </a:pPr>
            <a:r>
              <a:rPr lang="en" sz="1700">
                <a:solidFill>
                  <a:srgbClr val="3D3D3D"/>
                </a:solidFill>
                <a:latin typeface="Poppins"/>
                <a:ea typeface="Poppins"/>
                <a:cs typeface="Poppins"/>
                <a:sym typeface="Poppins"/>
              </a:rPr>
              <a:t>Mothers using private insurance are more likely to have a Doctor of Medicine as their </a:t>
            </a:r>
            <a:r>
              <a:rPr lang="en" sz="1700">
                <a:solidFill>
                  <a:srgbClr val="3D3D3D"/>
                </a:solidFill>
                <a:latin typeface="Poppins"/>
                <a:ea typeface="Poppins"/>
                <a:cs typeface="Poppins"/>
                <a:sym typeface="Poppins"/>
              </a:rPr>
              <a:t>attending</a:t>
            </a:r>
            <a:r>
              <a:rPr lang="en" sz="1700">
                <a:solidFill>
                  <a:srgbClr val="3D3D3D"/>
                </a:solidFill>
                <a:latin typeface="Poppins"/>
                <a:ea typeface="Poppins"/>
                <a:cs typeface="Poppins"/>
                <a:sym typeface="Poppins"/>
              </a:rPr>
              <a:t> physician than those with Medicaid. </a:t>
            </a:r>
            <a:endParaRPr sz="1700">
              <a:solidFill>
                <a:srgbClr val="3D3D3D"/>
              </a:solidFill>
              <a:latin typeface="Poppins"/>
              <a:ea typeface="Poppins"/>
              <a:cs typeface="Poppins"/>
              <a:sym typeface="Poppins"/>
            </a:endParaRPr>
          </a:p>
          <a:p>
            <a:pPr indent="0" lvl="0" marL="0" rtl="0" algn="l">
              <a:lnSpc>
                <a:spcPct val="140005"/>
              </a:lnSpc>
              <a:spcBef>
                <a:spcPts val="0"/>
              </a:spcBef>
              <a:spcAft>
                <a:spcPts val="0"/>
              </a:spcAft>
              <a:buNone/>
            </a:pPr>
            <a:r>
              <a:t/>
            </a:r>
            <a:endParaRPr sz="1700">
              <a:solidFill>
                <a:srgbClr val="3D3D3D"/>
              </a:solidFill>
              <a:latin typeface="Poppins"/>
              <a:ea typeface="Poppins"/>
              <a:cs typeface="Poppins"/>
              <a:sym typeface="Poppins"/>
            </a:endParaRPr>
          </a:p>
          <a:p>
            <a:pPr indent="0" lvl="0" marL="0" rtl="0" algn="l">
              <a:lnSpc>
                <a:spcPct val="140005"/>
              </a:lnSpc>
              <a:spcBef>
                <a:spcPts val="0"/>
              </a:spcBef>
              <a:spcAft>
                <a:spcPts val="0"/>
              </a:spcAft>
              <a:buNone/>
            </a:pPr>
            <a:r>
              <a:rPr lang="en" sz="1700">
                <a:solidFill>
                  <a:srgbClr val="3D3D3D"/>
                </a:solidFill>
                <a:latin typeface="Poppins"/>
                <a:ea typeface="Poppins"/>
                <a:cs typeface="Poppins"/>
                <a:sym typeface="Poppins"/>
              </a:rPr>
              <a:t>A p-value of 0.0,  tells us that the </a:t>
            </a:r>
            <a:r>
              <a:rPr lang="en" sz="1700">
                <a:solidFill>
                  <a:srgbClr val="3D3D3D"/>
                </a:solidFill>
                <a:latin typeface="Poppins"/>
                <a:ea typeface="Poppins"/>
                <a:cs typeface="Poppins"/>
                <a:sym typeface="Poppins"/>
              </a:rPr>
              <a:t>attending</a:t>
            </a:r>
            <a:r>
              <a:rPr lang="en" sz="1700">
                <a:solidFill>
                  <a:srgbClr val="3D3D3D"/>
                </a:solidFill>
                <a:latin typeface="Poppins"/>
                <a:ea typeface="Poppins"/>
                <a:cs typeface="Poppins"/>
                <a:sym typeface="Poppins"/>
              </a:rPr>
              <a:t> physician is strongly correlated to the payment type. </a:t>
            </a:r>
            <a:endParaRPr sz="1700">
              <a:solidFill>
                <a:srgbClr val="3D3D3D"/>
              </a:solidFill>
              <a:latin typeface="Poppins"/>
              <a:ea typeface="Poppins"/>
              <a:cs typeface="Poppins"/>
              <a:sym typeface="Poppins"/>
            </a:endParaRPr>
          </a:p>
        </p:txBody>
      </p:sp>
      <p:sp>
        <p:nvSpPr>
          <p:cNvPr id="295" name="Google Shape;295;p32"/>
          <p:cNvSpPr txBox="1"/>
          <p:nvPr/>
        </p:nvSpPr>
        <p:spPr>
          <a:xfrm>
            <a:off x="3769025" y="4849550"/>
            <a:ext cx="4521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296" name="Google Shape;296;p32"/>
          <p:cNvPicPr preferRelativeResize="0"/>
          <p:nvPr/>
        </p:nvPicPr>
        <p:blipFill rotWithShape="1">
          <a:blip r:embed="rId5">
            <a:alphaModFix/>
          </a:blip>
          <a:srcRect b="1874" l="0" r="0" t="0"/>
          <a:stretch/>
        </p:blipFill>
        <p:spPr>
          <a:xfrm>
            <a:off x="4572000" y="450475"/>
            <a:ext cx="4837775" cy="43990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3"/>
          <p:cNvPicPr preferRelativeResize="0"/>
          <p:nvPr/>
        </p:nvPicPr>
        <p:blipFill rotWithShape="1">
          <a:blip r:embed="rId3">
            <a:alphaModFix/>
          </a:blip>
          <a:srcRect b="0" l="0" r="0" t="0"/>
          <a:stretch/>
        </p:blipFill>
        <p:spPr>
          <a:xfrm>
            <a:off x="0" y="1220675"/>
            <a:ext cx="6555951" cy="3366674"/>
          </a:xfrm>
          <a:prstGeom prst="rect">
            <a:avLst/>
          </a:prstGeom>
          <a:noFill/>
          <a:ln>
            <a:noFill/>
          </a:ln>
        </p:spPr>
      </p:pic>
      <p:sp>
        <p:nvSpPr>
          <p:cNvPr id="302" name="Google Shape;302;p33"/>
          <p:cNvSpPr/>
          <p:nvPr/>
        </p:nvSpPr>
        <p:spPr>
          <a:xfrm>
            <a:off x="8313162" y="4045367"/>
            <a:ext cx="1203865" cy="1203865"/>
          </a:xfrm>
          <a:custGeom>
            <a:rect b="b" l="l" r="r" t="t"/>
            <a:pathLst>
              <a:path extrusionOk="0" h="2407730" w="2407730">
                <a:moveTo>
                  <a:pt x="2407731" y="2407731"/>
                </a:moveTo>
                <a:lnTo>
                  <a:pt x="0" y="2407731"/>
                </a:lnTo>
                <a:lnTo>
                  <a:pt x="0" y="0"/>
                </a:lnTo>
                <a:lnTo>
                  <a:pt x="2407731" y="0"/>
                </a:lnTo>
                <a:lnTo>
                  <a:pt x="2407731" y="2407731"/>
                </a:lnTo>
                <a:close/>
              </a:path>
            </a:pathLst>
          </a:custGeom>
          <a:blipFill rotWithShape="1">
            <a:blip r:embed="rId4">
              <a:alphaModFix/>
            </a:blip>
            <a:stretch>
              <a:fillRect b="0" l="0" r="0" t="0"/>
            </a:stretch>
          </a:blipFill>
          <a:ln>
            <a:noFill/>
          </a:ln>
        </p:spPr>
      </p:sp>
      <p:sp>
        <p:nvSpPr>
          <p:cNvPr id="303" name="Google Shape;303;p33"/>
          <p:cNvSpPr/>
          <p:nvPr/>
        </p:nvSpPr>
        <p:spPr>
          <a:xfrm rot="10800000">
            <a:off x="8191561" y="4818013"/>
            <a:ext cx="649343" cy="324671"/>
          </a:xfrm>
          <a:custGeom>
            <a:rect b="b" l="l" r="r" t="t"/>
            <a:pathLst>
              <a:path extrusionOk="0" h="649343" w="1298687">
                <a:moveTo>
                  <a:pt x="0" y="0"/>
                </a:moveTo>
                <a:lnTo>
                  <a:pt x="1298687" y="0"/>
                </a:lnTo>
                <a:lnTo>
                  <a:pt x="1298687" y="649343"/>
                </a:lnTo>
                <a:lnTo>
                  <a:pt x="0" y="649343"/>
                </a:lnTo>
                <a:lnTo>
                  <a:pt x="0" y="0"/>
                </a:lnTo>
                <a:close/>
              </a:path>
            </a:pathLst>
          </a:custGeom>
          <a:blipFill rotWithShape="1">
            <a:blip r:embed="rId5">
              <a:alphaModFix amt="50000"/>
            </a:blip>
            <a:stretch>
              <a:fillRect b="0" l="0" r="0" t="0"/>
            </a:stretch>
          </a:blipFill>
          <a:ln>
            <a:noFill/>
          </a:ln>
        </p:spPr>
      </p:sp>
      <p:sp>
        <p:nvSpPr>
          <p:cNvPr id="304" name="Google Shape;304;p33"/>
          <p:cNvSpPr txBox="1"/>
          <p:nvPr/>
        </p:nvSpPr>
        <p:spPr>
          <a:xfrm>
            <a:off x="170200" y="96575"/>
            <a:ext cx="6364200" cy="861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2800" u="none" cap="none" strike="noStrike">
                <a:solidFill>
                  <a:srgbClr val="3D3D3D"/>
                </a:solidFill>
                <a:latin typeface="Poppins Black"/>
                <a:ea typeface="Poppins Black"/>
                <a:cs typeface="Poppins Black"/>
                <a:sym typeface="Poppins Black"/>
              </a:rPr>
              <a:t>Data Point </a:t>
            </a:r>
            <a:r>
              <a:rPr b="1" lang="en" sz="2800">
                <a:solidFill>
                  <a:srgbClr val="3D3D3D"/>
                </a:solidFill>
                <a:latin typeface="Poppins Black"/>
                <a:ea typeface="Poppins Black"/>
                <a:cs typeface="Poppins Black"/>
                <a:sym typeface="Poppins Black"/>
              </a:rPr>
              <a:t>3</a:t>
            </a:r>
            <a:r>
              <a:rPr b="1" i="0" lang="en" sz="2800" u="none" cap="none" strike="noStrike">
                <a:solidFill>
                  <a:srgbClr val="3D3D3D"/>
                </a:solidFill>
                <a:latin typeface="Poppins Black"/>
                <a:ea typeface="Poppins Black"/>
                <a:cs typeface="Poppins Black"/>
                <a:sym typeface="Poppins Black"/>
              </a:rPr>
              <a:t>:  </a:t>
            </a:r>
            <a:r>
              <a:rPr b="1" lang="en" sz="2800">
                <a:solidFill>
                  <a:srgbClr val="2D9F91"/>
                </a:solidFill>
                <a:latin typeface="Poppins Black"/>
                <a:ea typeface="Poppins Black"/>
                <a:cs typeface="Poppins Black"/>
                <a:sym typeface="Poppins Black"/>
              </a:rPr>
              <a:t>Anesthesia</a:t>
            </a:r>
            <a:r>
              <a:rPr b="1" lang="en" sz="2800">
                <a:solidFill>
                  <a:srgbClr val="2D9F91"/>
                </a:solidFill>
                <a:latin typeface="Poppins Black"/>
                <a:ea typeface="Poppins Black"/>
                <a:cs typeface="Poppins Black"/>
                <a:sym typeface="Poppins Black"/>
              </a:rPr>
              <a:t> vs Payment  Source</a:t>
            </a:r>
            <a:endParaRPr sz="700"/>
          </a:p>
        </p:txBody>
      </p:sp>
      <p:sp>
        <p:nvSpPr>
          <p:cNvPr id="305" name="Google Shape;305;p33"/>
          <p:cNvSpPr txBox="1"/>
          <p:nvPr/>
        </p:nvSpPr>
        <p:spPr>
          <a:xfrm>
            <a:off x="5137700" y="2664275"/>
            <a:ext cx="3940500" cy="1727100"/>
          </a:xfrm>
          <a:prstGeom prst="rect">
            <a:avLst/>
          </a:prstGeom>
          <a:noFill/>
          <a:ln>
            <a:noFill/>
          </a:ln>
        </p:spPr>
        <p:txBody>
          <a:bodyPr anchorCtr="0" anchor="t" bIns="0" lIns="0" spcFirstLastPara="1" rIns="0" wrap="square" tIns="0">
            <a:spAutoFit/>
          </a:bodyPr>
          <a:lstStyle/>
          <a:p>
            <a:pPr indent="0" lvl="0" marL="0" rtl="0" algn="l">
              <a:lnSpc>
                <a:spcPct val="140005"/>
              </a:lnSpc>
              <a:spcBef>
                <a:spcPts val="0"/>
              </a:spcBef>
              <a:spcAft>
                <a:spcPts val="0"/>
              </a:spcAft>
              <a:buNone/>
            </a:pPr>
            <a:r>
              <a:rPr lang="en" sz="1700">
                <a:solidFill>
                  <a:srgbClr val="3D3D3D"/>
                </a:solidFill>
                <a:latin typeface="Poppins"/>
                <a:ea typeface="Poppins"/>
                <a:cs typeface="Poppins"/>
                <a:sym typeface="Poppins"/>
              </a:rPr>
              <a:t>Based on the p-value of 0.0, we can infer that Mothers with private insurance are far more likely to use </a:t>
            </a:r>
            <a:r>
              <a:rPr lang="en" sz="1700">
                <a:solidFill>
                  <a:srgbClr val="3D3D3D"/>
                </a:solidFill>
                <a:latin typeface="Poppins"/>
                <a:ea typeface="Poppins"/>
                <a:cs typeface="Poppins"/>
                <a:sym typeface="Poppins"/>
              </a:rPr>
              <a:t>Anesthesia</a:t>
            </a:r>
            <a:r>
              <a:rPr lang="en" sz="1700">
                <a:solidFill>
                  <a:srgbClr val="3D3D3D"/>
                </a:solidFill>
                <a:latin typeface="Poppins"/>
                <a:ea typeface="Poppins"/>
                <a:cs typeface="Poppins"/>
                <a:sym typeface="Poppins"/>
              </a:rPr>
              <a:t> than mothers with Medicaid. </a:t>
            </a:r>
            <a:endParaRPr sz="1700">
              <a:solidFill>
                <a:srgbClr val="3D3D3D"/>
              </a:solidFill>
              <a:latin typeface="Poppins"/>
              <a:ea typeface="Poppins"/>
              <a:cs typeface="Poppins"/>
              <a:sym typeface="Poppins"/>
            </a:endParaRPr>
          </a:p>
        </p:txBody>
      </p:sp>
      <p:sp>
        <p:nvSpPr>
          <p:cNvPr id="306" name="Google Shape;306;p33"/>
          <p:cNvSpPr txBox="1"/>
          <p:nvPr/>
        </p:nvSpPr>
        <p:spPr>
          <a:xfrm>
            <a:off x="3769025" y="4849550"/>
            <a:ext cx="4521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